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Override7.xml" ContentType="application/vnd.openxmlformats-officedocument.themeOverride+xml"/>
  <Override PartName="/ppt/notesSlides/notesSlide1.xml" ContentType="application/vnd.openxmlformats-officedocument.presentationml.notesSlide+xml"/>
  <Override PartName="/ppt/theme/themeOverride8.xml" ContentType="application/vnd.openxmlformats-officedocument.themeOverr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Override5.xml" ContentType="application/vnd.openxmlformats-officedocument.themeOverride+xml"/>
  <Override PartName="/ppt/theme/themeOverride6.xml" ContentType="application/vnd.openxmlformats-officedocument.themeOverride+xml"/>
  <Override PartName="/ppt/theme/themeOverride10.xml" ContentType="application/vnd.openxmlformats-officedocument.themeOverrid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Default Extension="wav" ContentType="audio/wav"/>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Override9.xml" ContentType="application/vnd.openxmlformats-officedocument.themeOverr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notesMasterIdLst>
    <p:notesMasterId r:id="rId12"/>
  </p:notesMasterIdLst>
  <p:sldIdLst>
    <p:sldId id="256" r:id="rId2"/>
    <p:sldId id="257" r:id="rId3"/>
    <p:sldId id="258" r:id="rId4"/>
    <p:sldId id="259" r:id="rId5"/>
    <p:sldId id="260" r:id="rId6"/>
    <p:sldId id="262" r:id="rId7"/>
    <p:sldId id="263" r:id="rId8"/>
    <p:sldId id="264" r:id="rId9"/>
    <p:sldId id="266"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BE38"/>
    <a:srgbClr val="F8F8F8"/>
    <a:srgbClr val="FF9933"/>
    <a:srgbClr val="D2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66" autoAdjust="0"/>
    <p:restoredTop sz="94654" autoAdjust="0"/>
  </p:normalViewPr>
  <p:slideViewPr>
    <p:cSldViewPr>
      <p:cViewPr>
        <p:scale>
          <a:sx n="100" d="100"/>
          <a:sy n="100" d="100"/>
        </p:scale>
        <p:origin x="-426" y="-43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F4BBD4-4CBA-4FE4-BB5F-F17B442E7E88}" type="datetimeFigureOut">
              <a:rPr lang="en-US" smtClean="0"/>
              <a:pPr/>
              <a:t>9/23/2010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A6DDB5-CDE2-41D4-A763-376CC04BA296}"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AA6DDB5-CDE2-41D4-A763-376CC04BA296}" type="slidenum">
              <a:rPr lang="en-US" smtClean="0"/>
              <a:pPr/>
              <a:t>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AA6DDB5-CDE2-41D4-A763-376CC04BA296}"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0633B08C-9376-4CC5-B2B9-AA121A15EDA9}" type="datetimeFigureOut">
              <a:rPr lang="en-US" smtClean="0"/>
              <a:pPr/>
              <a:t>9/23/2010</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3AF77A01-9A79-40F8-9FE4-8E563F92FF62}" type="slidenum">
              <a:rPr lang="en-US" smtClean="0"/>
              <a:pPr/>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33B08C-9376-4CC5-B2B9-AA121A15EDA9}" type="datetimeFigureOut">
              <a:rPr lang="en-US" smtClean="0"/>
              <a:pPr/>
              <a:t>9/23/2010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AF77A01-9A79-40F8-9FE4-8E563F92FF6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33B08C-9376-4CC5-B2B9-AA121A15EDA9}" type="datetimeFigureOut">
              <a:rPr lang="en-US" smtClean="0"/>
              <a:pPr/>
              <a:t>9/23/2010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AF77A01-9A79-40F8-9FE4-8E563F92FF6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33B08C-9376-4CC5-B2B9-AA121A15EDA9}" type="datetimeFigureOut">
              <a:rPr lang="en-US" smtClean="0"/>
              <a:pPr/>
              <a:t>9/23/2010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AF77A01-9A79-40F8-9FE4-8E563F92FF6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633B08C-9376-4CC5-B2B9-AA121A15EDA9}" type="datetimeFigureOut">
              <a:rPr lang="en-US" smtClean="0"/>
              <a:pPr/>
              <a:t>9/23/2010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AF77A01-9A79-40F8-9FE4-8E563F92FF62}" type="slidenum">
              <a:rPr lang="en-US" smtClean="0"/>
              <a:pPr/>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633B08C-9376-4CC5-B2B9-AA121A15EDA9}" type="datetimeFigureOut">
              <a:rPr lang="en-US" smtClean="0"/>
              <a:pPr/>
              <a:t>9/23/2010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AF77A01-9A79-40F8-9FE4-8E563F92FF6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633B08C-9376-4CC5-B2B9-AA121A15EDA9}" type="datetimeFigureOut">
              <a:rPr lang="en-US" smtClean="0"/>
              <a:pPr/>
              <a:t>9/23/2010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3AF77A01-9A79-40F8-9FE4-8E563F92FF62}" type="slidenum">
              <a:rPr lang="en-US" smtClean="0"/>
              <a:pPr/>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633B08C-9376-4CC5-B2B9-AA121A15EDA9}" type="datetimeFigureOut">
              <a:rPr lang="en-US" smtClean="0"/>
              <a:pPr/>
              <a:t>9/23/2010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3AF77A01-9A79-40F8-9FE4-8E563F92FF6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633B08C-9376-4CC5-B2B9-AA121A15EDA9}" type="datetimeFigureOut">
              <a:rPr lang="en-US" smtClean="0"/>
              <a:pPr/>
              <a:t>9/23/2010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3AF77A01-9A79-40F8-9FE4-8E563F92FF6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633B08C-9376-4CC5-B2B9-AA121A15EDA9}" type="datetimeFigureOut">
              <a:rPr lang="en-US" smtClean="0"/>
              <a:pPr/>
              <a:t>9/23/2010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AF77A01-9A79-40F8-9FE4-8E563F92FF6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0633B08C-9376-4CC5-B2B9-AA121A15EDA9}" type="datetimeFigureOut">
              <a:rPr lang="en-US" smtClean="0"/>
              <a:pPr/>
              <a:t>9/23/2010</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3AF77A01-9A79-40F8-9FE4-8E563F92FF6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0633B08C-9376-4CC5-B2B9-AA121A15EDA9}" type="datetimeFigureOut">
              <a:rPr lang="en-US" smtClean="0"/>
              <a:pPr/>
              <a:t>9/23/2010</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3AF77A01-9A79-40F8-9FE4-8E563F92FF62}"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10.xml"/><Relationship Id="rId5" Type="http://schemas.openxmlformats.org/officeDocument/2006/relationships/hyperlink" Target="http://autos.ca.msn.com/specials/green-driving-guide/?cp-documentid=23293591" TargetMode="External"/><Relationship Id="rId4" Type="http://schemas.openxmlformats.org/officeDocument/2006/relationships/audio" Target="../media/audio9.wav"/></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7.xml"/><Relationship Id="rId4" Type="http://schemas.openxmlformats.org/officeDocument/2006/relationships/audio" Target="../media/audio7.wav"/></Relationships>
</file>

<file path=ppt/slides/_rels/slide8.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audio" Target="../media/audio8.wav"/><Relationship Id="rId7"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hemeOverride" Target="../theme/themeOverride8.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audio" Target="../media/audio8.wav"/><Relationship Id="rId2" Type="http://schemas.openxmlformats.org/officeDocument/2006/relationships/slideLayout" Target="../slideLayouts/slideLayout2.xml"/><Relationship Id="rId1" Type="http://schemas.openxmlformats.org/officeDocument/2006/relationships/themeOverride" Target="../theme/themeOverride9.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shade val="100000"/>
                <a:satMod val="150000"/>
              </a:schemeClr>
            </a:gs>
            <a:gs pos="65000">
              <a:schemeClr val="bg1">
                <a:shade val="90000"/>
                <a:satMod val="375000"/>
              </a:schemeClr>
            </a:gs>
            <a:gs pos="100000">
              <a:schemeClr val="bg2">
                <a:tint val="88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85800"/>
            <a:ext cx="8763000" cy="2895600"/>
          </a:xfrm>
        </p:spPr>
        <p:style>
          <a:lnRef idx="0">
            <a:scrgbClr r="0" g="0" b="0"/>
          </a:lnRef>
          <a:fillRef idx="1002">
            <a:schemeClr val="lt2"/>
          </a:fillRef>
          <a:effectRef idx="0">
            <a:scrgbClr r="0" g="0" b="0"/>
          </a:effectRef>
          <a:fontRef idx="major"/>
        </p:style>
        <p:txBody>
          <a:bodyPr>
            <a:normAutofit/>
          </a:bodyPr>
          <a:lstStyle/>
          <a:p>
            <a:pPr algn="ctr"/>
            <a:r>
              <a:rPr lang="en-US" i="1" cap="all" dirty="0" smtClean="0">
                <a:effectLst>
                  <a:outerShdw blurRad="50800" dist="469900" dir="7860000" sx="106000" sy="106000" algn="t" rotWithShape="0">
                    <a:srgbClr val="FF0000">
                      <a:alpha val="61000"/>
                    </a:srgbClr>
                  </a:outerShdw>
                </a:effectLst>
              </a:rPr>
              <a:t>The effects of car pollution</a:t>
            </a:r>
            <a:endParaRPr lang="en-US" i="1" cap="all" dirty="0">
              <a:effectLst>
                <a:outerShdw blurRad="50800" dist="469900" dir="7860000" sx="106000" sy="106000" algn="t" rotWithShape="0">
                  <a:srgbClr val="FF0000">
                    <a:alpha val="61000"/>
                  </a:srgbClr>
                </a:outerShdw>
              </a:effectLst>
            </a:endParaRPr>
          </a:p>
        </p:txBody>
      </p:sp>
      <p:sp>
        <p:nvSpPr>
          <p:cNvPr id="3" name="Subtitle 2"/>
          <p:cNvSpPr>
            <a:spLocks noGrp="1"/>
          </p:cNvSpPr>
          <p:nvPr>
            <p:ph type="subTitle" idx="1"/>
          </p:nvPr>
        </p:nvSpPr>
        <p:spPr>
          <a:xfrm>
            <a:off x="6629400" y="5181600"/>
            <a:ext cx="2514600" cy="1676400"/>
          </a:xfrm>
        </p:spPr>
        <p:txBody>
          <a:bodyPr>
            <a:normAutofit/>
          </a:bodyPr>
          <a:lstStyle/>
          <a:p>
            <a:r>
              <a:rPr lang="en-US" cap="small" dirty="0" smtClean="0">
                <a:solidFill>
                  <a:srgbClr val="D20000"/>
                </a:solidFill>
              </a:rPr>
              <a:t>By: Storm Lee</a:t>
            </a:r>
          </a:p>
          <a:p>
            <a:r>
              <a:rPr lang="en-US" cap="small" dirty="0" smtClean="0">
                <a:solidFill>
                  <a:srgbClr val="D20000"/>
                </a:solidFill>
              </a:rPr>
              <a:t>September 20, 2010</a:t>
            </a:r>
          </a:p>
          <a:p>
            <a:r>
              <a:rPr lang="en-US" cap="small" dirty="0" smtClean="0">
                <a:solidFill>
                  <a:srgbClr val="D20000"/>
                </a:solidFill>
              </a:rPr>
              <a:t>Technology</a:t>
            </a:r>
          </a:p>
          <a:p>
            <a:r>
              <a:rPr lang="en-US" cap="small" dirty="0" smtClean="0">
                <a:solidFill>
                  <a:srgbClr val="D20000"/>
                </a:solidFill>
              </a:rPr>
              <a:t>8/9</a:t>
            </a:r>
            <a:r>
              <a:rPr lang="en-US" cap="small" baseline="30000" dirty="0" smtClean="0">
                <a:solidFill>
                  <a:srgbClr val="D20000"/>
                </a:solidFill>
              </a:rPr>
              <a:t>th</a:t>
            </a:r>
            <a:r>
              <a:rPr lang="en-US" cap="small" dirty="0" smtClean="0">
                <a:solidFill>
                  <a:srgbClr val="D20000"/>
                </a:solidFill>
              </a:rPr>
              <a:t> Period</a:t>
            </a:r>
          </a:p>
          <a:p>
            <a:endParaRPr lang="en-US" dirty="0"/>
          </a:p>
        </p:txBody>
      </p:sp>
      <p:pic>
        <p:nvPicPr>
          <p:cNvPr id="5" name="Picture 4" descr="10 - Bentley Continental GTC (Photo: Bentley)"/>
          <p:cNvPicPr/>
          <p:nvPr/>
        </p:nvPicPr>
        <p:blipFill>
          <a:blip r:embed="rId4" cstate="print"/>
          <a:srcRect/>
          <a:stretch>
            <a:fillRect/>
          </a:stretch>
        </p:blipFill>
        <p:spPr bwMode="auto">
          <a:xfrm>
            <a:off x="1143000" y="1676400"/>
            <a:ext cx="6705600" cy="3505200"/>
          </a:xfrm>
          <a:prstGeom prst="rect">
            <a:avLst/>
          </a:prstGeom>
          <a:noFill/>
          <a:ln w="9525">
            <a:noFill/>
            <a:miter lim="800000"/>
            <a:headEnd/>
            <a:tailEnd/>
          </a:ln>
        </p:spPr>
      </p:pic>
      <p:sp>
        <p:nvSpPr>
          <p:cNvPr id="6" name="Rectangle 5"/>
          <p:cNvSpPr/>
          <p:nvPr/>
        </p:nvSpPr>
        <p:spPr>
          <a:xfrm>
            <a:off x="1219200" y="1905000"/>
            <a:ext cx="3440942" cy="461665"/>
          </a:xfrm>
          <a:prstGeom prst="rect">
            <a:avLst/>
          </a:prstGeom>
        </p:spPr>
        <p:txBody>
          <a:bodyPr wrap="none">
            <a:spAutoFit/>
          </a:bodyPr>
          <a:lstStyle/>
          <a:p>
            <a:r>
              <a:rPr lang="en-CA" sz="2400" b="1" dirty="0">
                <a:solidFill>
                  <a:schemeClr val="bg1"/>
                </a:solidFill>
              </a:rPr>
              <a:t>Bentley Continental GTC</a:t>
            </a:r>
            <a:endParaRPr lang="en-US" sz="2400" dirty="0">
              <a:solidFill>
                <a:schemeClr val="bg1"/>
              </a:solidFill>
            </a:endParaRPr>
          </a:p>
        </p:txBody>
      </p:sp>
    </p:spTree>
  </p:cSld>
  <p:clrMapOvr>
    <a:masterClrMapping/>
  </p:clrMapOvr>
  <p:transition spd="slow">
    <p:checker dir="vert"/>
    <p:sndAc>
      <p:stSnd>
        <p:snd r:embed="rId3" name="drumroll.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rgbClr r="0" g="0" b="0"/>
          </a:lnRef>
          <a:fillRef idx="1002">
            <a:schemeClr val="lt1"/>
          </a:fillRef>
          <a:effectRef idx="0">
            <a:scrgbClr r="0" g="0" b="0"/>
          </a:effectRef>
          <a:fontRef idx="major"/>
        </p:style>
        <p:txBody>
          <a:bodyPr/>
          <a:lstStyle/>
          <a:p>
            <a:pPr algn="ctr"/>
            <a:r>
              <a:rPr lang="en-US" dirty="0" smtClean="0"/>
              <a:t>BILBIOGRAPHY</a:t>
            </a:r>
            <a:endParaRPr lang="en-US" dirty="0"/>
          </a:p>
        </p:txBody>
      </p:sp>
      <p:sp>
        <p:nvSpPr>
          <p:cNvPr id="3" name="Content Placeholder 2"/>
          <p:cNvSpPr>
            <a:spLocks noGrp="1"/>
          </p:cNvSpPr>
          <p:nvPr>
            <p:ph idx="1"/>
          </p:nvPr>
        </p:nvSpPr>
        <p:spPr>
          <a:xfrm>
            <a:off x="914400" y="1524000"/>
            <a:ext cx="7772400" cy="5334000"/>
          </a:xfrm>
        </p:spPr>
        <p:txBody>
          <a:bodyPr>
            <a:normAutofit/>
          </a:bodyPr>
          <a:lstStyle/>
          <a:p>
            <a:r>
              <a:rPr lang="en-US" sz="1500" dirty="0" smtClean="0">
                <a:solidFill>
                  <a:srgbClr val="F8F8F8"/>
                </a:solidFill>
                <a:latin typeface="Times New Roman" pitchFamily="18" charset="0"/>
                <a:cs typeface="Times New Roman" pitchFamily="18" charset="0"/>
              </a:rPr>
              <a:t>Author not given. </a:t>
            </a:r>
            <a:r>
              <a:rPr lang="en-US" sz="1500" b="1" dirty="0" smtClean="0">
                <a:solidFill>
                  <a:srgbClr val="F8F8F8"/>
                </a:solidFill>
              </a:rPr>
              <a:t>Cars, Trucks, Air Pollution and Health</a:t>
            </a:r>
            <a:r>
              <a:rPr lang="en-US" sz="1500" b="1" dirty="0" smtClean="0">
                <a:solidFill>
                  <a:srgbClr val="F8F8F8"/>
                </a:solidFill>
                <a:latin typeface="Times New Roman" pitchFamily="18" charset="0"/>
                <a:cs typeface="Times New Roman" pitchFamily="18" charset="0"/>
              </a:rPr>
              <a:t>, </a:t>
            </a:r>
            <a:r>
              <a:rPr lang="en-US" sz="1500" dirty="0" smtClean="0">
                <a:solidFill>
                  <a:srgbClr val="F8F8F8"/>
                </a:solidFill>
                <a:latin typeface="Times New Roman" pitchFamily="18" charset="0"/>
                <a:cs typeface="Times New Roman" pitchFamily="18" charset="0"/>
              </a:rPr>
              <a:t>(July 2010)</a:t>
            </a:r>
            <a:r>
              <a:rPr lang="en-US" sz="1500" u="sng" dirty="0" smtClean="0">
                <a:solidFill>
                  <a:srgbClr val="F8F8F8"/>
                </a:solidFill>
                <a:latin typeface="Times New Roman" pitchFamily="18" charset="0"/>
                <a:cs typeface="Times New Roman" pitchFamily="18" charset="0"/>
              </a:rPr>
              <a:t>Air and Breathing,</a:t>
            </a:r>
            <a:r>
              <a:rPr lang="en-US" sz="1500" dirty="0" smtClean="0">
                <a:solidFill>
                  <a:srgbClr val="F8F8F8"/>
                </a:solidFill>
                <a:latin typeface="Times New Roman" pitchFamily="18" charset="0"/>
                <a:cs typeface="Times New Roman" pitchFamily="18" charset="0"/>
              </a:rPr>
              <a:t> September 7, 2010, [http://www.nutramed.com/environment/cars.htm]</a:t>
            </a:r>
          </a:p>
          <a:p>
            <a:r>
              <a:rPr lang="en-US" sz="1500" dirty="0" smtClean="0">
                <a:solidFill>
                  <a:srgbClr val="F8F8F8"/>
                </a:solidFill>
                <a:latin typeface="Times New Roman" pitchFamily="18" charset="0"/>
                <a:cs typeface="Times New Roman" pitchFamily="18" charset="0"/>
              </a:rPr>
              <a:t>Author not given. </a:t>
            </a:r>
            <a:r>
              <a:rPr lang="en-US" sz="1500" b="1" dirty="0" smtClean="0">
                <a:solidFill>
                  <a:srgbClr val="F8F8F8"/>
                </a:solidFill>
                <a:latin typeface="Times New Roman" pitchFamily="18" charset="0"/>
                <a:cs typeface="Times New Roman" pitchFamily="18" charset="0"/>
              </a:rPr>
              <a:t>Car Pollution Statistics, (</a:t>
            </a:r>
            <a:r>
              <a:rPr lang="en-US" sz="1500" dirty="0" smtClean="0">
                <a:solidFill>
                  <a:srgbClr val="F8F8F8"/>
                </a:solidFill>
                <a:latin typeface="Times New Roman" pitchFamily="18" charset="0"/>
                <a:cs typeface="Times New Roman" pitchFamily="18" charset="0"/>
              </a:rPr>
              <a:t>not given)</a:t>
            </a:r>
            <a:r>
              <a:rPr lang="en-US" sz="1500" u="sng" dirty="0" smtClean="0">
                <a:solidFill>
                  <a:srgbClr val="F8F8F8"/>
                </a:solidFill>
                <a:latin typeface="Times New Roman" pitchFamily="18" charset="0"/>
                <a:cs typeface="Times New Roman" pitchFamily="18" charset="0"/>
              </a:rPr>
              <a:t>The Good Air Lady, </a:t>
            </a:r>
            <a:r>
              <a:rPr lang="en-US" sz="1500" dirty="0" smtClean="0">
                <a:solidFill>
                  <a:srgbClr val="F8F8F8"/>
                </a:solidFill>
                <a:latin typeface="Times New Roman" pitchFamily="18" charset="0"/>
                <a:cs typeface="Times New Roman" pitchFamily="18" charset="0"/>
              </a:rPr>
              <a:t>September 7, 2010, [http://www.thegoodairlady.com/]</a:t>
            </a:r>
          </a:p>
          <a:p>
            <a:r>
              <a:rPr lang="en-US" sz="1500" dirty="0" smtClean="0">
                <a:solidFill>
                  <a:srgbClr val="F8F8F8"/>
                </a:solidFill>
                <a:latin typeface="Times New Roman" pitchFamily="18" charset="0"/>
                <a:cs typeface="Times New Roman" pitchFamily="18" charset="0"/>
              </a:rPr>
              <a:t>Author not given. </a:t>
            </a:r>
            <a:r>
              <a:rPr lang="en-US" sz="1500" b="1" dirty="0" smtClean="0">
                <a:solidFill>
                  <a:srgbClr val="F8F8F8"/>
                </a:solidFill>
                <a:latin typeface="Times New Roman" pitchFamily="18" charset="0"/>
                <a:cs typeface="Times New Roman" pitchFamily="18" charset="0"/>
              </a:rPr>
              <a:t>Car Pollution Facts, </a:t>
            </a:r>
            <a:r>
              <a:rPr lang="en-US" sz="1500" dirty="0" smtClean="0">
                <a:solidFill>
                  <a:srgbClr val="F8F8F8"/>
                </a:solidFill>
                <a:latin typeface="Times New Roman" pitchFamily="18" charset="0"/>
                <a:cs typeface="Times New Roman" pitchFamily="18" charset="0"/>
              </a:rPr>
              <a:t>(not given)</a:t>
            </a:r>
            <a:r>
              <a:rPr lang="en-US" sz="1500" u="sng" dirty="0" smtClean="0">
                <a:solidFill>
                  <a:srgbClr val="F8F8F8"/>
                </a:solidFill>
                <a:latin typeface="Times New Roman" pitchFamily="18" charset="0"/>
                <a:cs typeface="Times New Roman" pitchFamily="18" charset="0"/>
              </a:rPr>
              <a:t>Cool Down Global Warming, </a:t>
            </a:r>
            <a:r>
              <a:rPr lang="en-US" sz="1500" dirty="0" smtClean="0">
                <a:solidFill>
                  <a:srgbClr val="F8F8F8"/>
                </a:solidFill>
                <a:latin typeface="Times New Roman" pitchFamily="18" charset="0"/>
                <a:cs typeface="Times New Roman" pitchFamily="18" charset="0"/>
              </a:rPr>
              <a:t>September 7, 2010, [http://www.cooldownglobalwarming.com/pollution/Car-Pollution-Facts.html]</a:t>
            </a:r>
          </a:p>
          <a:p>
            <a:r>
              <a:rPr lang="en-US" sz="1500" dirty="0" smtClean="0">
                <a:solidFill>
                  <a:srgbClr val="F8F8F8"/>
                </a:solidFill>
                <a:latin typeface="Times New Roman" pitchFamily="18" charset="0"/>
                <a:cs typeface="Times New Roman" pitchFamily="18" charset="0"/>
              </a:rPr>
              <a:t>Sen, Debashree. </a:t>
            </a:r>
            <a:r>
              <a:rPr lang="en-US" sz="1500" b="1" dirty="0" smtClean="0">
                <a:solidFill>
                  <a:srgbClr val="F8F8F8"/>
                </a:solidFill>
                <a:latin typeface="Times New Roman" pitchFamily="18" charset="0"/>
                <a:cs typeface="Times New Roman" pitchFamily="18" charset="0"/>
              </a:rPr>
              <a:t>Effects of Car Pollution</a:t>
            </a:r>
            <a:r>
              <a:rPr lang="en-US" sz="1500" dirty="0" smtClean="0">
                <a:solidFill>
                  <a:srgbClr val="F8F8F8"/>
                </a:solidFill>
                <a:latin typeface="Times New Roman" pitchFamily="18" charset="0"/>
                <a:cs typeface="Times New Roman" pitchFamily="18" charset="0"/>
              </a:rPr>
              <a:t>, (October 9, 2010)</a:t>
            </a:r>
            <a:r>
              <a:rPr lang="en-US" sz="1500" u="sng" dirty="0" smtClean="0">
                <a:solidFill>
                  <a:srgbClr val="F8F8F8"/>
                </a:solidFill>
                <a:latin typeface="Times New Roman" pitchFamily="18" charset="0"/>
                <a:cs typeface="Times New Roman" pitchFamily="18" charset="0"/>
              </a:rPr>
              <a:t>eHow</a:t>
            </a:r>
            <a:r>
              <a:rPr lang="en-US" sz="1500" dirty="0" smtClean="0">
                <a:solidFill>
                  <a:srgbClr val="F8F8F8"/>
                </a:solidFill>
                <a:latin typeface="Times New Roman" pitchFamily="18" charset="0"/>
                <a:cs typeface="Times New Roman" pitchFamily="18" charset="0"/>
              </a:rPr>
              <a:t>, September 10, 2010, [http://www.ehow.com/about_5509901_effects-car-pollution.html]</a:t>
            </a:r>
          </a:p>
          <a:p>
            <a:r>
              <a:rPr lang="en-US" sz="1500" dirty="0" smtClean="0">
                <a:solidFill>
                  <a:srgbClr val="F8F8F8"/>
                </a:solidFill>
                <a:latin typeface="Times New Roman" pitchFamily="18" charset="0"/>
                <a:cs typeface="Times New Roman" pitchFamily="18" charset="0"/>
              </a:rPr>
              <a:t>Author not given. </a:t>
            </a:r>
            <a:r>
              <a:rPr lang="en-US" sz="1500" b="1" dirty="0" smtClean="0">
                <a:solidFill>
                  <a:srgbClr val="F8F8F8"/>
                </a:solidFill>
                <a:latin typeface="Times New Roman" pitchFamily="18" charset="0"/>
                <a:cs typeface="Times New Roman" pitchFamily="18" charset="0"/>
              </a:rPr>
              <a:t>Air Pollution from Cars</a:t>
            </a:r>
            <a:r>
              <a:rPr lang="en-US" sz="1500" dirty="0" smtClean="0">
                <a:solidFill>
                  <a:srgbClr val="F8F8F8"/>
                </a:solidFill>
                <a:latin typeface="Times New Roman" pitchFamily="18" charset="0"/>
                <a:cs typeface="Times New Roman" pitchFamily="18" charset="0"/>
              </a:rPr>
              <a:t>, (not given)</a:t>
            </a:r>
            <a:r>
              <a:rPr lang="en-US" sz="1500" u="sng" dirty="0" smtClean="0">
                <a:solidFill>
                  <a:srgbClr val="F8F8F8"/>
                </a:solidFill>
                <a:latin typeface="Times New Roman" pitchFamily="18" charset="0"/>
                <a:cs typeface="Times New Roman" pitchFamily="18" charset="0"/>
              </a:rPr>
              <a:t>Environmental Alternatives</a:t>
            </a:r>
            <a:r>
              <a:rPr lang="en-US" sz="1500" dirty="0" smtClean="0">
                <a:solidFill>
                  <a:srgbClr val="F8F8F8"/>
                </a:solidFill>
                <a:latin typeface="Times New Roman" pitchFamily="18" charset="0"/>
                <a:cs typeface="Times New Roman" pitchFamily="18" charset="0"/>
              </a:rPr>
              <a:t>, September 21, 2010, [http://www.enviroalternatives.com/aircars.html]</a:t>
            </a:r>
          </a:p>
          <a:p>
            <a:r>
              <a:rPr lang="en-US" sz="1500" dirty="0" smtClean="0">
                <a:solidFill>
                  <a:srgbClr val="F8F8F8"/>
                </a:solidFill>
                <a:latin typeface="Times New Roman" pitchFamily="18" charset="0"/>
                <a:cs typeface="Times New Roman" pitchFamily="18" charset="0"/>
              </a:rPr>
              <a:t>Author not given. </a:t>
            </a:r>
            <a:r>
              <a:rPr lang="en-US" sz="1500" b="1" dirty="0" smtClean="0">
                <a:solidFill>
                  <a:srgbClr val="F8F8F8"/>
                </a:solidFill>
                <a:latin typeface="Times New Roman" pitchFamily="18" charset="0"/>
                <a:cs typeface="Times New Roman" pitchFamily="18" charset="0"/>
              </a:rPr>
              <a:t>Reduce Your Emissions</a:t>
            </a:r>
            <a:r>
              <a:rPr lang="en-US" sz="1500" dirty="0" smtClean="0">
                <a:solidFill>
                  <a:srgbClr val="F8F8F8"/>
                </a:solidFill>
                <a:latin typeface="Times New Roman" pitchFamily="18" charset="0"/>
                <a:cs typeface="Times New Roman" pitchFamily="18" charset="0"/>
              </a:rPr>
              <a:t>, (not given)</a:t>
            </a:r>
            <a:r>
              <a:rPr lang="en-US" sz="1500" u="sng" dirty="0" smtClean="0">
                <a:solidFill>
                  <a:srgbClr val="F8F8F8"/>
                </a:solidFill>
                <a:latin typeface="Times New Roman" pitchFamily="18" charset="0"/>
                <a:cs typeface="Times New Roman" pitchFamily="18" charset="0"/>
              </a:rPr>
              <a:t>Greenprint Denver</a:t>
            </a:r>
            <a:r>
              <a:rPr lang="en-US" sz="1500" dirty="0" smtClean="0">
                <a:solidFill>
                  <a:srgbClr val="F8F8F8"/>
                </a:solidFill>
                <a:latin typeface="Times New Roman" pitchFamily="18" charset="0"/>
                <a:cs typeface="Times New Roman" pitchFamily="18" charset="0"/>
              </a:rPr>
              <a:t>, September 21, 2010, [http://www.greenprintdenver.org/getinvolved/reduce-your-emissions/]</a:t>
            </a:r>
          </a:p>
          <a:p>
            <a:r>
              <a:rPr lang="en-US" sz="1500" dirty="0" smtClean="0">
                <a:solidFill>
                  <a:srgbClr val="F8F8F8"/>
                </a:solidFill>
                <a:latin typeface="Times New Roman" pitchFamily="18" charset="0"/>
                <a:cs typeface="Times New Roman" pitchFamily="18" charset="0"/>
              </a:rPr>
              <a:t>Author not given. </a:t>
            </a:r>
            <a:r>
              <a:rPr lang="en-US" sz="1500" b="1" dirty="0" smtClean="0">
                <a:solidFill>
                  <a:srgbClr val="F8F8F8"/>
                </a:solidFill>
                <a:latin typeface="Times New Roman" pitchFamily="18" charset="0"/>
                <a:cs typeface="Times New Roman" pitchFamily="18" charset="0"/>
              </a:rPr>
              <a:t>Water Pollution</a:t>
            </a:r>
            <a:r>
              <a:rPr lang="en-US" sz="1500" dirty="0" smtClean="0">
                <a:solidFill>
                  <a:srgbClr val="F8F8F8"/>
                </a:solidFill>
                <a:latin typeface="Times New Roman" pitchFamily="18" charset="0"/>
                <a:cs typeface="Times New Roman" pitchFamily="18" charset="0"/>
              </a:rPr>
              <a:t>, (not given)</a:t>
            </a:r>
            <a:r>
              <a:rPr lang="en-US" sz="1500" u="sng" dirty="0" smtClean="0">
                <a:solidFill>
                  <a:srgbClr val="F8F8F8"/>
                </a:solidFill>
                <a:latin typeface="Times New Roman" pitchFamily="18" charset="0"/>
                <a:cs typeface="Times New Roman" pitchFamily="18" charset="0"/>
              </a:rPr>
              <a:t>MBGnet</a:t>
            </a:r>
            <a:r>
              <a:rPr lang="en-US" sz="1500" dirty="0" smtClean="0">
                <a:solidFill>
                  <a:srgbClr val="F8F8F8"/>
                </a:solidFill>
                <a:latin typeface="Times New Roman" pitchFamily="18" charset="0"/>
                <a:cs typeface="Times New Roman" pitchFamily="18" charset="0"/>
              </a:rPr>
              <a:t>, September 21, 2010, [http://www.mbgnet.net/fresh/pollute.htm]</a:t>
            </a:r>
          </a:p>
          <a:p>
            <a:r>
              <a:rPr lang="en-US" sz="1500" dirty="0" smtClean="0">
                <a:solidFill>
                  <a:schemeClr val="bg1"/>
                </a:solidFill>
                <a:latin typeface="Times New Roman" pitchFamily="18" charset="0"/>
                <a:cs typeface="Times New Roman" pitchFamily="18" charset="0"/>
              </a:rPr>
              <a:t>Author not given. </a:t>
            </a:r>
            <a:r>
              <a:rPr lang="en-US" sz="1500" b="1" dirty="0" smtClean="0">
                <a:latin typeface="Times New Roman" pitchFamily="18" charset="0"/>
                <a:cs typeface="Times New Roman" pitchFamily="18" charset="0"/>
              </a:rPr>
              <a:t>Cars: Pollution Solutions in Reach</a:t>
            </a:r>
            <a:r>
              <a:rPr lang="en-US" sz="1500" dirty="0" smtClean="0">
                <a:latin typeface="Times New Roman" pitchFamily="18" charset="0"/>
                <a:cs typeface="Times New Roman" pitchFamily="18" charset="0"/>
              </a:rPr>
              <a:t>, (February 10, 2003)</a:t>
            </a:r>
            <a:r>
              <a:rPr lang="en-US" sz="1500" u="sng" dirty="0" smtClean="0">
                <a:latin typeface="Times New Roman" pitchFamily="18" charset="0"/>
                <a:cs typeface="Times New Roman" pitchFamily="18" charset="0"/>
              </a:rPr>
              <a:t>Fight Global Warning</a:t>
            </a:r>
            <a:r>
              <a:rPr lang="en-US" sz="1500" dirty="0" smtClean="0">
                <a:latin typeface="Times New Roman" pitchFamily="18" charset="0"/>
                <a:cs typeface="Times New Roman" pitchFamily="18" charset="0"/>
              </a:rPr>
              <a:t>, September 21, 2010, [http://www.fightglobalwarming.com/page.cfm?tagID</a:t>
            </a:r>
            <a:r>
              <a:rPr lang="en-US" sz="1600" dirty="0" smtClean="0">
                <a:latin typeface="Times New Roman" pitchFamily="18" charset="0"/>
                <a:cs typeface="Times New Roman" pitchFamily="18" charset="0"/>
              </a:rPr>
              <a:t>=263]</a:t>
            </a:r>
          </a:p>
          <a:p>
            <a:r>
              <a:rPr lang="en-US" sz="1600" dirty="0" smtClean="0">
                <a:latin typeface="Times New Roman" pitchFamily="18" charset="0"/>
                <a:cs typeface="Times New Roman" pitchFamily="18" charset="0"/>
              </a:rPr>
              <a:t>Author not given. </a:t>
            </a:r>
            <a:r>
              <a:rPr lang="en-US" sz="1600" b="1" dirty="0" smtClean="0">
                <a:latin typeface="Times New Roman" pitchFamily="18" charset="0"/>
                <a:cs typeface="Times New Roman" pitchFamily="18" charset="0"/>
                <a:hlinkClick r:id="rId5" action="ppaction://hlinkfile"/>
              </a:rPr>
              <a:t>Top 10 most-polluting cars of 2010</a:t>
            </a:r>
            <a:r>
              <a:rPr lang="en-US" sz="1600" dirty="0" smtClean="0">
                <a:latin typeface="Times New Roman" pitchFamily="18" charset="0"/>
                <a:cs typeface="Times New Roman" pitchFamily="18" charset="0"/>
              </a:rPr>
              <a:t>, (not given)</a:t>
            </a:r>
            <a:r>
              <a:rPr lang="en-US" sz="1600" u="sng" dirty="0" smtClean="0">
                <a:latin typeface="Times New Roman" pitchFamily="18" charset="0"/>
                <a:cs typeface="Times New Roman" pitchFamily="18" charset="0"/>
              </a:rPr>
              <a:t>MSN Autos</a:t>
            </a:r>
            <a:r>
              <a:rPr lang="en-US" sz="1600" dirty="0" smtClean="0">
                <a:latin typeface="Times New Roman" pitchFamily="18" charset="0"/>
                <a:cs typeface="Times New Roman" pitchFamily="18" charset="0"/>
              </a:rPr>
              <a:t>, September 21, 2010, [http://autos.ca.msn.com/specials/green-driving-guide/gallery.aspx?cp-documentid=23293591&amp;page=1]</a:t>
            </a:r>
            <a:endParaRPr lang="en-US" sz="1600" u="sng" dirty="0" smtClean="0">
              <a:latin typeface="Times New Roman" pitchFamily="18" charset="0"/>
              <a:cs typeface="Times New Roman" pitchFamily="18" charset="0"/>
            </a:endParaRPr>
          </a:p>
          <a:p>
            <a:endParaRPr lang="en-US" sz="1600" u="sng" dirty="0" smtClean="0">
              <a:solidFill>
                <a:srgbClr val="F8F8F8"/>
              </a:solidFill>
              <a:latin typeface="Times New Roman" pitchFamily="18" charset="0"/>
              <a:cs typeface="Times New Roman" pitchFamily="18" charset="0"/>
            </a:endParaRPr>
          </a:p>
        </p:txBody>
      </p:sp>
    </p:spTree>
  </p:cSld>
  <p:clrMapOvr>
    <a:masterClrMapping/>
  </p:clrMapOvr>
  <p:transition spd="slow">
    <p:wheel spokes="1"/>
    <p:sndAc>
      <p:stSnd>
        <p:snd r:embed="rId4" name="applaus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763000" cy="1143000"/>
          </a:xfrm>
        </p:spPr>
        <p:style>
          <a:lnRef idx="3">
            <a:schemeClr val="lt1"/>
          </a:lnRef>
          <a:fillRef idx="1">
            <a:schemeClr val="accent2"/>
          </a:fillRef>
          <a:effectRef idx="1">
            <a:schemeClr val="accent2"/>
          </a:effectRef>
          <a:fontRef idx="minor">
            <a:schemeClr val="lt1"/>
          </a:fontRef>
        </p:style>
        <p:txBody>
          <a:bodyPr>
            <a:normAutofit/>
          </a:bodyPr>
          <a:lstStyle/>
          <a:p>
            <a:pPr algn="ctr"/>
            <a:r>
              <a:rPr lang="en-US" sz="4400" b="1" i="1" u="sng" spc="300" dirty="0" smtClean="0">
                <a:latin typeface="Algerian" pitchFamily="82" charset="0"/>
                <a:cs typeface="Times New Roman" pitchFamily="18" charset="0"/>
              </a:rPr>
              <a:t>  Graph Of Car Pollution</a:t>
            </a:r>
            <a:endParaRPr lang="en-US" sz="4400" b="1" i="1" u="sng" spc="300" dirty="0">
              <a:latin typeface="Algerian" pitchFamily="82" charset="0"/>
              <a:cs typeface="Times New Roman" pitchFamily="18" charset="0"/>
            </a:endParaRPr>
          </a:p>
        </p:txBody>
      </p:sp>
      <p:pic>
        <p:nvPicPr>
          <p:cNvPr id="4" name="Content Placeholder 3" descr="chart_emissions.jpg"/>
          <p:cNvPicPr>
            <a:picLocks noGrp="1" noChangeAspect="1"/>
          </p:cNvPicPr>
          <p:nvPr>
            <p:ph idx="1"/>
          </p:nvPr>
        </p:nvPicPr>
        <p:blipFill>
          <a:blip r:embed="rId4" cstate="print"/>
          <a:stretch>
            <a:fillRect/>
          </a:stretch>
        </p:blipFill>
        <p:spPr>
          <a:xfrm>
            <a:off x="1219200" y="1441497"/>
            <a:ext cx="6629400" cy="5416503"/>
          </a:xfrm>
        </p:spPr>
      </p:pic>
    </p:spTree>
  </p:cSld>
  <p:clrMapOvr>
    <a:masterClrMapping/>
  </p:clrMapOvr>
  <p:transition spd="slow">
    <p:randomBar dir="vert"/>
    <p:sndAc>
      <p:stSnd>
        <p:snd r:embed="rId3" name="breez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dk1"/>
          </a:lnRef>
          <a:fillRef idx="1002">
            <a:schemeClr val="dk2"/>
          </a:fillRef>
          <a:effectRef idx="3">
            <a:schemeClr val="dk1"/>
          </a:effectRef>
          <a:fontRef idx="minor">
            <a:schemeClr val="lt1"/>
          </a:fontRef>
        </p:style>
        <p:txBody>
          <a:bodyPr/>
          <a:lstStyle/>
          <a:p>
            <a:pPr algn="ctr"/>
            <a:r>
              <a:rPr lang="en-US" dirty="0" smtClean="0">
                <a:solidFill>
                  <a:srgbClr val="00B050"/>
                </a:solidFill>
                <a:latin typeface="Arial Black" pitchFamily="34" charset="0"/>
              </a:rPr>
              <a:t>The Effects of Car Pollution</a:t>
            </a:r>
            <a:endParaRPr lang="en-US" dirty="0">
              <a:solidFill>
                <a:srgbClr val="00B050"/>
              </a:solidFill>
              <a:latin typeface="Arial Black" pitchFamily="34" charset="0"/>
            </a:endParaRPr>
          </a:p>
        </p:txBody>
      </p:sp>
      <p:sp>
        <p:nvSpPr>
          <p:cNvPr id="3" name="Content Placeholder 2"/>
          <p:cNvSpPr>
            <a:spLocks noGrp="1"/>
          </p:cNvSpPr>
          <p:nvPr>
            <p:ph idx="1"/>
          </p:nvPr>
        </p:nvSpPr>
        <p:spPr/>
        <p:txBody>
          <a:bodyPr>
            <a:normAutofit lnSpcReduction="10000"/>
          </a:bodyPr>
          <a:lstStyle/>
          <a:p>
            <a:r>
              <a:rPr lang="en-US" sz="2200" dirty="0" smtClean="0">
                <a:solidFill>
                  <a:srgbClr val="0EBE38"/>
                </a:solidFill>
                <a:latin typeface="Times New Roman" pitchFamily="18" charset="0"/>
                <a:cs typeface="Times New Roman" pitchFamily="18" charset="0"/>
              </a:rPr>
              <a:t>Cars are the greatest contributing cause of pollution in many cities across the world. Emissions from car exhaust contain a variety of toxic substances. Many pollutants produce harmful effects on the blood and the coronary system. Benzene, one of the pollutants release from car exhausts, have been linked to leukemia. Also, it can lower your body’s immunity, thus affecting the body’s defense against tumors. Lead, another one of the pollutants released by cars, interferes with the normal formation of red blood cells by holding back  important enzymes. Exposure to lead can as well lead to behavioral changes and can damage mental function , causing problems </a:t>
            </a:r>
            <a:r>
              <a:rPr lang="en-US" sz="2200" dirty="0" smtClean="0">
                <a:solidFill>
                  <a:schemeClr val="bg1"/>
                </a:solidFill>
                <a:latin typeface="Times New Roman" pitchFamily="18" charset="0"/>
                <a:cs typeface="Times New Roman" pitchFamily="18" charset="0"/>
              </a:rPr>
              <a:t>with learning and memory. Furthermore, car emissions are responsible for the formation of acid rain, which causes lakes and streams to be acidic.</a:t>
            </a:r>
          </a:p>
          <a:p>
            <a:endParaRPr lang="en-US" sz="2000" dirty="0">
              <a:latin typeface="Times New Roman" pitchFamily="18" charset="0"/>
              <a:cs typeface="Times New Roman" pitchFamily="18" charset="0"/>
            </a:endParaRPr>
          </a:p>
        </p:txBody>
      </p:sp>
    </p:spTree>
  </p:cSld>
  <p:clrMapOvr>
    <a:masterClrMapping/>
  </p:clrMapOvr>
  <p:transition spd="slow">
    <p:comb dir="vert"/>
    <p:sndAc>
      <p:stSnd>
        <p:snd r:embed="rId3" name="push.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772400" cy="914400"/>
          </a:xfrm>
        </p:spPr>
        <p:style>
          <a:lnRef idx="0">
            <a:scrgbClr r="0" g="0" b="0"/>
          </a:lnRef>
          <a:fillRef idx="1002">
            <a:schemeClr val="dk2"/>
          </a:fillRef>
          <a:effectRef idx="0">
            <a:scrgbClr r="0" g="0" b="0"/>
          </a:effectRef>
          <a:fontRef idx="major"/>
        </p:style>
        <p:txBody>
          <a:bodyPr/>
          <a:lstStyle/>
          <a:p>
            <a:pPr algn="ctr"/>
            <a:r>
              <a:rPr lang="en-US" b="1" i="1" u="sng" dirty="0" smtClean="0">
                <a:latin typeface="Berlin Sans FB Demi" pitchFamily="34" charset="0"/>
              </a:rPr>
              <a:t>CAR POLLUTION STATISTICS</a:t>
            </a:r>
            <a:endParaRPr lang="en-US" b="1" i="1" u="sng" dirty="0">
              <a:latin typeface="Berlin Sans FB Demi" pitchFamily="34" charset="0"/>
            </a:endParaRPr>
          </a:p>
        </p:txBody>
      </p:sp>
      <p:sp>
        <p:nvSpPr>
          <p:cNvPr id="3" name="Content Placeholder 2"/>
          <p:cNvSpPr>
            <a:spLocks noGrp="1"/>
          </p:cNvSpPr>
          <p:nvPr>
            <p:ph idx="1"/>
          </p:nvPr>
        </p:nvSpPr>
        <p:spPr/>
        <p:txBody>
          <a:bodyPr>
            <a:normAutofit fontScale="92500"/>
          </a:bodyPr>
          <a:lstStyle/>
          <a:p>
            <a:r>
              <a:rPr lang="en-US" sz="2400" dirty="0" smtClean="0">
                <a:solidFill>
                  <a:srgbClr val="FFFF00"/>
                </a:solidFill>
                <a:latin typeface="Times New Roman" pitchFamily="18" charset="0"/>
                <a:cs typeface="Times New Roman" pitchFamily="18" charset="0"/>
              </a:rPr>
              <a:t>Thirty thousand people in the United States die each year from conditions that are caused  by car pollution.</a:t>
            </a:r>
          </a:p>
          <a:p>
            <a:r>
              <a:rPr lang="en-US" sz="2400" dirty="0" smtClean="0">
                <a:solidFill>
                  <a:srgbClr val="FFFF00"/>
                </a:solidFill>
                <a:latin typeface="Times New Roman" pitchFamily="18" charset="0"/>
                <a:cs typeface="Times New Roman" pitchFamily="18" charset="0"/>
              </a:rPr>
              <a:t>The amount of pollution that is released by from cars is much more than the amount of pollution released by a power plant.</a:t>
            </a:r>
          </a:p>
          <a:p>
            <a:r>
              <a:rPr lang="en-US" sz="2400" dirty="0" smtClean="0">
                <a:solidFill>
                  <a:srgbClr val="FFFF00"/>
                </a:solidFill>
                <a:latin typeface="Times New Roman" pitchFamily="18" charset="0"/>
                <a:cs typeface="Times New Roman" pitchFamily="18" charset="0"/>
              </a:rPr>
              <a:t>Seventy-two percent of nitrogen oxides  and fifty-two percent of  hydrocarbons, which is a element of smog, are released through cars.</a:t>
            </a:r>
          </a:p>
          <a:p>
            <a:r>
              <a:rPr lang="en-US" sz="2400" dirty="0" smtClean="0">
                <a:solidFill>
                  <a:srgbClr val="FFFF00"/>
                </a:solidFill>
                <a:latin typeface="Times New Roman" pitchFamily="18" charset="0"/>
                <a:cs typeface="Times New Roman" pitchFamily="18" charset="0"/>
              </a:rPr>
              <a:t>Car pollutions have various effects, including environmental and physical. For example, acid rain, smog, lung cancer and </a:t>
            </a:r>
            <a:r>
              <a:rPr lang="en-US" sz="2400" dirty="0" smtClean="0">
                <a:solidFill>
                  <a:schemeClr val="bg1">
                    <a:lumMod val="95000"/>
                    <a:lumOff val="5000"/>
                  </a:schemeClr>
                </a:solidFill>
                <a:latin typeface="Times New Roman" pitchFamily="18" charset="0"/>
                <a:cs typeface="Times New Roman" pitchFamily="18" charset="0"/>
              </a:rPr>
              <a:t>respiratory problems.</a:t>
            </a:r>
          </a:p>
          <a:p>
            <a:r>
              <a:rPr lang="en-US" sz="2400" dirty="0" smtClean="0">
                <a:solidFill>
                  <a:schemeClr val="bg1"/>
                </a:solidFill>
                <a:latin typeface="Times New Roman" pitchFamily="18" charset="0"/>
                <a:cs typeface="Times New Roman" pitchFamily="18" charset="0"/>
              </a:rPr>
              <a:t>SUV’s release 28-gallons of carbon dioxide into the air for every gallon of gasoline the owner use.</a:t>
            </a:r>
            <a:endParaRPr lang="en-US" sz="2400" dirty="0">
              <a:solidFill>
                <a:schemeClr val="bg1"/>
              </a:solidFill>
              <a:latin typeface="Times New Roman" pitchFamily="18" charset="0"/>
              <a:cs typeface="Times New Roman" pitchFamily="18" charset="0"/>
            </a:endParaRPr>
          </a:p>
        </p:txBody>
      </p:sp>
    </p:spTree>
  </p:cSld>
  <p:clrMapOvr>
    <a:masterClrMapping/>
  </p:clrMapOvr>
  <p:transition spd="slow">
    <p:blinds/>
    <p:sndAc>
      <p:stSnd>
        <p:snd r:embed="rId3"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763000" cy="1408176"/>
          </a:xfrm>
        </p:spPr>
        <p:style>
          <a:lnRef idx="3">
            <a:schemeClr val="lt1"/>
          </a:lnRef>
          <a:fillRef idx="1">
            <a:schemeClr val="accent6"/>
          </a:fillRef>
          <a:effectRef idx="1">
            <a:schemeClr val="accent6"/>
          </a:effectRef>
          <a:fontRef idx="minor">
            <a:schemeClr val="lt1"/>
          </a:fontRef>
        </p:style>
        <p:txBody>
          <a:bodyPr>
            <a:noAutofit/>
          </a:bodyPr>
          <a:lstStyle/>
          <a:p>
            <a:pPr algn="ctr"/>
            <a:r>
              <a:rPr lang="en-US" sz="3600" dirty="0" smtClean="0">
                <a:latin typeface="Times New Roman" pitchFamily="18" charset="0"/>
                <a:cs typeface="Times New Roman" pitchFamily="18" charset="0"/>
              </a:rPr>
              <a:t>        </a:t>
            </a:r>
            <a:r>
              <a:rPr lang="en-US" sz="3600" b="1" i="1" u="sng" spc="-300" dirty="0" smtClean="0">
                <a:latin typeface="Arial Black" pitchFamily="34" charset="0"/>
                <a:cs typeface="Times New Roman" pitchFamily="18" charset="0"/>
              </a:rPr>
              <a:t>DIFFERENT  TYPES OF CAR                                          POLLUTION</a:t>
            </a:r>
            <a:endParaRPr lang="en-US" sz="3600" b="1" i="1" u="sng" spc="-300" dirty="0">
              <a:latin typeface="Arial Black" pitchFamily="34" charset="0"/>
              <a:cs typeface="Times New Roman" pitchFamily="18" charset="0"/>
            </a:endParaRPr>
          </a:p>
        </p:txBody>
      </p:sp>
      <p:sp>
        <p:nvSpPr>
          <p:cNvPr id="3" name="Content Placeholder 2"/>
          <p:cNvSpPr>
            <a:spLocks noGrp="1"/>
          </p:cNvSpPr>
          <p:nvPr>
            <p:ph idx="1"/>
          </p:nvPr>
        </p:nvSpPr>
        <p:spPr>
          <a:xfrm>
            <a:off x="457200" y="1447801"/>
            <a:ext cx="8229600" cy="5410200"/>
          </a:xfrm>
        </p:spPr>
        <p:txBody>
          <a:bodyPr>
            <a:normAutofit lnSpcReduction="10000"/>
          </a:bodyPr>
          <a:lstStyle/>
          <a:p>
            <a:r>
              <a:rPr lang="en-US" sz="2000" dirty="0" smtClean="0">
                <a:solidFill>
                  <a:srgbClr val="FF9933"/>
                </a:solidFill>
                <a:latin typeface="Times New Roman" pitchFamily="18" charset="0"/>
                <a:cs typeface="Times New Roman" pitchFamily="18" charset="0"/>
              </a:rPr>
              <a:t>Car pollution affects the environment in many diverse ways. Starting with noise pollution to air pollution to water pollution, car pollution impacts the environment  on a very large scale.</a:t>
            </a:r>
          </a:p>
          <a:p>
            <a:r>
              <a:rPr lang="en-US" sz="2000" dirty="0" smtClean="0">
                <a:solidFill>
                  <a:srgbClr val="FF9933"/>
                </a:solidFill>
                <a:latin typeface="Times New Roman" pitchFamily="18" charset="0"/>
                <a:cs typeface="Times New Roman" pitchFamily="18" charset="0"/>
              </a:rPr>
              <a:t> Noise pollution is the disturbance caused by blaring horns, supersonic jets, firecrackers, music at high volume and gunshots. This I causing problems, such as irritation, high blood pressure, and sleep disturbances, especially to small children and the elderly.</a:t>
            </a:r>
          </a:p>
          <a:p>
            <a:r>
              <a:rPr lang="en-US" sz="2000" dirty="0" smtClean="0">
                <a:solidFill>
                  <a:srgbClr val="FF9933"/>
                </a:solidFill>
                <a:latin typeface="Times New Roman" pitchFamily="18" charset="0"/>
                <a:cs typeface="Times New Roman" pitchFamily="18" charset="0"/>
              </a:rPr>
              <a:t>Air pollution is the consequence of burning fossil fuels. The burning of fossil fuels releases a great quantity of smoke and many harmful chemicals into the air. These gases and particulate matter can cause problems for instance, breathing trouble, asthma, rhinitis etc..</a:t>
            </a:r>
          </a:p>
          <a:p>
            <a:r>
              <a:rPr lang="en-US" sz="2000" dirty="0" smtClean="0">
                <a:solidFill>
                  <a:srgbClr val="FF9933"/>
                </a:solidFill>
                <a:latin typeface="Times New Roman" pitchFamily="18" charset="0"/>
                <a:cs typeface="Times New Roman" pitchFamily="18" charset="0"/>
              </a:rPr>
              <a:t>Water pollution is the release of harmful chemicals and toxins into water bodies. There are four different types of water pollution, Toxic substance, Organic substance, Thermal pollution, and Ecological pollution. Water </a:t>
            </a:r>
            <a:r>
              <a:rPr lang="en-US" sz="2000" dirty="0" smtClean="0">
                <a:solidFill>
                  <a:srgbClr val="F8F8F8"/>
                </a:solidFill>
                <a:latin typeface="Times New Roman" pitchFamily="18" charset="0"/>
                <a:cs typeface="Times New Roman" pitchFamily="18" charset="0"/>
              </a:rPr>
              <a:t>pollution can be caused by leaks of oil and antifreeze from a car on a driveway, that can be washed off by rain leading it into nearby waterways, therefore, polluting it.</a:t>
            </a:r>
          </a:p>
          <a:p>
            <a:endParaRPr lang="en-US" sz="1800" dirty="0">
              <a:latin typeface="Times New Roman" pitchFamily="18" charset="0"/>
              <a:cs typeface="Times New Roman" pitchFamily="18" charset="0"/>
            </a:endParaRPr>
          </a:p>
        </p:txBody>
      </p:sp>
    </p:spTree>
  </p:cSld>
  <p:clrMapOvr>
    <a:masterClrMapping/>
  </p:clrMapOvr>
  <p:transition spd="slow">
    <p:plus/>
    <p:sndAc>
      <p:stSnd>
        <p:snd r:embed="rId3" name="voltag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686800" cy="1371600"/>
          </a:xfrm>
        </p:spPr>
        <p:style>
          <a:lnRef idx="0">
            <a:scrgbClr r="0" g="0" b="0"/>
          </a:lnRef>
          <a:fillRef idx="1002">
            <a:schemeClr val="dk1"/>
          </a:fillRef>
          <a:effectRef idx="0">
            <a:scrgbClr r="0" g="0" b="0"/>
          </a:effectRef>
          <a:fontRef idx="major"/>
        </p:style>
        <p:txBody>
          <a:bodyPr>
            <a:noAutofit/>
          </a:bodyPr>
          <a:lstStyle/>
          <a:p>
            <a:pPr algn="ctr"/>
            <a:r>
              <a:rPr lang="en-US" u="sng" dirty="0" smtClean="0">
                <a:latin typeface="Cooper Black" pitchFamily="18" charset="0"/>
              </a:rPr>
              <a:t>PREVENTION OF CAR                POLLUTION</a:t>
            </a:r>
            <a:endParaRPr lang="en-US" u="sng" dirty="0">
              <a:latin typeface="Cooper Black" pitchFamily="18" charset="0"/>
            </a:endParaRPr>
          </a:p>
        </p:txBody>
      </p:sp>
      <p:sp>
        <p:nvSpPr>
          <p:cNvPr id="3" name="Content Placeholder 2"/>
          <p:cNvSpPr>
            <a:spLocks noGrp="1"/>
          </p:cNvSpPr>
          <p:nvPr>
            <p:ph idx="1"/>
          </p:nvPr>
        </p:nvSpPr>
        <p:spPr/>
        <p:txBody>
          <a:bodyPr>
            <a:normAutofit/>
          </a:bodyPr>
          <a:lstStyle/>
          <a:p>
            <a:r>
              <a:rPr lang="en-US" sz="2400" dirty="0" smtClean="0">
                <a:solidFill>
                  <a:schemeClr val="tx2">
                    <a:lumMod val="60000"/>
                    <a:lumOff val="40000"/>
                  </a:schemeClr>
                </a:solidFill>
                <a:latin typeface="Times New Roman" pitchFamily="18" charset="0"/>
                <a:cs typeface="Times New Roman" pitchFamily="18" charset="0"/>
              </a:rPr>
              <a:t>There are many ways we can prevent car pollution, some simpler than others but require a major change in our lives. One change we can do that won’t have a major impact on our lives is switching from gas cars to hybrid cars. Hybrid cars use less gas and are more environmental friendly. Another way you can reduce car pollution is by riding our bikes, skateboards, or walking to our destination. This way we will also decrease the number of obese people. However, if you live far from your </a:t>
            </a:r>
            <a:r>
              <a:rPr lang="en-US" sz="2400" dirty="0" smtClean="0">
                <a:solidFill>
                  <a:srgbClr val="F8F8F8"/>
                </a:solidFill>
                <a:latin typeface="Times New Roman" pitchFamily="18" charset="0"/>
                <a:cs typeface="Times New Roman" pitchFamily="18" charset="0"/>
              </a:rPr>
              <a:t>destination than you will be better off with the hybrid car.</a:t>
            </a:r>
            <a:endParaRPr lang="en-US" sz="2400" dirty="0">
              <a:solidFill>
                <a:srgbClr val="F8F8F8"/>
              </a:solidFill>
              <a:latin typeface="Times New Roman" pitchFamily="18" charset="0"/>
              <a:cs typeface="Times New Roman" pitchFamily="18" charset="0"/>
            </a:endParaRPr>
          </a:p>
        </p:txBody>
      </p:sp>
    </p:spTree>
  </p:cSld>
  <p:clrMapOvr>
    <a:masterClrMapping/>
  </p:clrMapOvr>
  <p:transition spd="slow">
    <p:wheel spokes="8"/>
    <p:sndAc>
      <p:stSnd>
        <p:snd r:embed="rId3" name="cashreg.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rgbClr r="0" g="0" b="0"/>
          </a:lnRef>
          <a:fillRef idx="1002">
            <a:schemeClr val="lt1"/>
          </a:fillRef>
          <a:effectRef idx="0">
            <a:scrgbClr r="0" g="0" b="0"/>
          </a:effectRef>
          <a:fontRef idx="major"/>
        </p:style>
        <p:txBody>
          <a:bodyPr>
            <a:normAutofit/>
          </a:bodyPr>
          <a:lstStyle/>
          <a:p>
            <a:pPr algn="ctr"/>
            <a:r>
              <a:rPr lang="en-US" i="1" u="sng" spc="0" dirty="0" smtClean="0">
                <a:latin typeface="Gill Sans Ultra Bold Condensed" pitchFamily="34" charset="0"/>
              </a:rPr>
              <a:t>FACTS ABOUT CAR POLLUTION</a:t>
            </a:r>
            <a:endParaRPr lang="en-US" i="1" u="sng" spc="0" dirty="0">
              <a:latin typeface="Gill Sans Ultra Bold Condensed" pitchFamily="34" charset="0"/>
            </a:endParaRPr>
          </a:p>
        </p:txBody>
      </p:sp>
      <p:sp>
        <p:nvSpPr>
          <p:cNvPr id="3" name="Content Placeholder 2"/>
          <p:cNvSpPr>
            <a:spLocks noGrp="1"/>
          </p:cNvSpPr>
          <p:nvPr>
            <p:ph idx="1"/>
          </p:nvPr>
        </p:nvSpPr>
        <p:spPr/>
        <p:txBody>
          <a:bodyPr>
            <a:normAutofit/>
          </a:bodyPr>
          <a:lstStyle/>
          <a:p>
            <a:r>
              <a:rPr lang="en-US" sz="2400" dirty="0" smtClean="0">
                <a:solidFill>
                  <a:srgbClr val="FFFF00"/>
                </a:solidFill>
                <a:latin typeface="Times New Roman" pitchFamily="18" charset="0"/>
                <a:cs typeface="Times New Roman" pitchFamily="18" charset="0"/>
              </a:rPr>
              <a:t>Car pollution releases 51% carbon monoxide in the air, which is very dangerous and deadly.</a:t>
            </a:r>
          </a:p>
          <a:p>
            <a:r>
              <a:rPr lang="en-US" sz="2400" dirty="0" smtClean="0">
                <a:solidFill>
                  <a:srgbClr val="FFFF00"/>
                </a:solidFill>
                <a:latin typeface="Times New Roman" pitchFamily="18" charset="0"/>
                <a:cs typeface="Times New Roman" pitchFamily="18" charset="0"/>
              </a:rPr>
              <a:t>It releases volatile organic compounds, in which creates a smog that affects the plants and also a human respiration system. </a:t>
            </a:r>
          </a:p>
          <a:p>
            <a:r>
              <a:rPr lang="en-US" sz="2400" dirty="0" smtClean="0">
                <a:solidFill>
                  <a:srgbClr val="FFFF00"/>
                </a:solidFill>
                <a:latin typeface="Times New Roman" pitchFamily="18" charset="0"/>
                <a:cs typeface="Times New Roman" pitchFamily="18" charset="0"/>
              </a:rPr>
              <a:t>In addition, carbon dioxide, if emitted in high concentrations can bring about global warming.  </a:t>
            </a:r>
          </a:p>
          <a:p>
            <a:r>
              <a:rPr lang="en-US" sz="2400" dirty="0" smtClean="0">
                <a:solidFill>
                  <a:srgbClr val="FFFF00"/>
                </a:solidFill>
                <a:latin typeface="Times New Roman" pitchFamily="18" charset="0"/>
                <a:cs typeface="Times New Roman" pitchFamily="18" charset="0"/>
              </a:rPr>
              <a:t>Car exhaust particulates cause additional clouds to form in the atmosphere, but not as much rain.</a:t>
            </a:r>
          </a:p>
          <a:p>
            <a:r>
              <a:rPr lang="en-US" sz="2400" dirty="0" smtClean="0">
                <a:solidFill>
                  <a:schemeClr val="bg1"/>
                </a:solidFill>
                <a:latin typeface="Times New Roman" pitchFamily="18" charset="0"/>
                <a:cs typeface="Times New Roman" pitchFamily="18" charset="0"/>
              </a:rPr>
              <a:t>Cars add a great deal of runoff’s, such as oil, gasoline, dirt, and brake dust</a:t>
            </a:r>
            <a:r>
              <a:rPr lang="en-US" sz="2400" dirty="0" smtClean="0">
                <a:solidFill>
                  <a:srgbClr val="F8F8F8"/>
                </a:solidFill>
                <a:latin typeface="Times New Roman" pitchFamily="18" charset="0"/>
                <a:cs typeface="Times New Roman" pitchFamily="18" charset="0"/>
              </a:rPr>
              <a:t>.</a:t>
            </a:r>
            <a:endParaRPr lang="en-US" sz="2400" dirty="0">
              <a:solidFill>
                <a:srgbClr val="F8F8F8"/>
              </a:solidFill>
              <a:latin typeface="Times New Roman" pitchFamily="18" charset="0"/>
              <a:cs typeface="Times New Roman" pitchFamily="18" charset="0"/>
            </a:endParaRPr>
          </a:p>
        </p:txBody>
      </p:sp>
    </p:spTree>
  </p:cSld>
  <p:clrMapOvr>
    <a:masterClrMapping/>
  </p:clrMapOvr>
  <p:transition spd="slow">
    <p:randomBar/>
    <p:sndAc>
      <p:stSnd>
        <p:snd r:embed="rId4" name="type.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763000" cy="1252728"/>
          </a:xfrm>
        </p:spPr>
        <p:style>
          <a:lnRef idx="3">
            <a:schemeClr val="lt1"/>
          </a:lnRef>
          <a:fillRef idx="1">
            <a:schemeClr val="dk1"/>
          </a:fillRef>
          <a:effectRef idx="1">
            <a:schemeClr val="dk1"/>
          </a:effectRef>
          <a:fontRef idx="minor">
            <a:schemeClr val="lt1"/>
          </a:fontRef>
        </p:style>
        <p:txBody>
          <a:bodyPr>
            <a:noAutofit/>
          </a:bodyPr>
          <a:lstStyle/>
          <a:p>
            <a:pPr algn="ctr"/>
            <a:r>
              <a:rPr lang="en-US" sz="4000" b="1" i="1" u="sng" dirty="0" smtClean="0">
                <a:solidFill>
                  <a:schemeClr val="bg2">
                    <a:lumMod val="60000"/>
                    <a:lumOff val="40000"/>
                  </a:schemeClr>
                </a:solidFill>
                <a:latin typeface="Rockwell" pitchFamily="18" charset="0"/>
                <a:cs typeface="Times New Roman" pitchFamily="18" charset="0"/>
              </a:rPr>
              <a:t>MOST POLLUTING CARS OF 2010</a:t>
            </a:r>
            <a:endParaRPr lang="en-US" sz="4000" b="1" i="1" u="sng" dirty="0">
              <a:solidFill>
                <a:schemeClr val="bg2">
                  <a:lumMod val="60000"/>
                  <a:lumOff val="40000"/>
                </a:schemeClr>
              </a:solidFill>
              <a:latin typeface="Rockwell" pitchFamily="18" charset="0"/>
              <a:cs typeface="Times New Roman" pitchFamily="18" charset="0"/>
            </a:endParaRPr>
          </a:p>
        </p:txBody>
      </p:sp>
      <p:pic>
        <p:nvPicPr>
          <p:cNvPr id="4" name="Content Placeholder 3" descr="9 - Bentley Continental Flying Spur (Photo: Bentley)"/>
          <p:cNvPicPr>
            <a:picLocks noGrp="1"/>
          </p:cNvPicPr>
          <p:nvPr>
            <p:ph idx="1"/>
          </p:nvPr>
        </p:nvPicPr>
        <p:blipFill>
          <a:blip r:embed="rId4" cstate="print"/>
          <a:srcRect/>
          <a:stretch>
            <a:fillRect/>
          </a:stretch>
        </p:blipFill>
        <p:spPr bwMode="auto">
          <a:xfrm>
            <a:off x="381000" y="1447800"/>
            <a:ext cx="3124200" cy="1828800"/>
          </a:xfrm>
          <a:prstGeom prst="rect">
            <a:avLst/>
          </a:prstGeom>
          <a:noFill/>
          <a:ln w="9525">
            <a:noFill/>
            <a:miter lim="800000"/>
            <a:headEnd/>
            <a:tailEnd/>
          </a:ln>
        </p:spPr>
      </p:pic>
      <p:sp>
        <p:nvSpPr>
          <p:cNvPr id="5" name="Rectangle 4"/>
          <p:cNvSpPr/>
          <p:nvPr/>
        </p:nvSpPr>
        <p:spPr>
          <a:xfrm>
            <a:off x="381000" y="3276600"/>
            <a:ext cx="3200400" cy="338554"/>
          </a:xfrm>
          <a:prstGeom prst="rect">
            <a:avLst/>
          </a:prstGeom>
        </p:spPr>
        <p:txBody>
          <a:bodyPr wrap="square">
            <a:spAutoFit/>
          </a:bodyPr>
          <a:lstStyle/>
          <a:p>
            <a:r>
              <a:rPr lang="en-CA" sz="1600" b="1" dirty="0" smtClean="0">
                <a:solidFill>
                  <a:srgbClr val="0070C0"/>
                </a:solidFill>
                <a:latin typeface="Times New Roman" pitchFamily="18" charset="0"/>
                <a:cs typeface="Times New Roman" pitchFamily="18" charset="0"/>
              </a:rPr>
              <a:t>Bentley Continental Flying Spur</a:t>
            </a:r>
            <a:endParaRPr lang="en-US" sz="1600" dirty="0">
              <a:solidFill>
                <a:srgbClr val="0070C0"/>
              </a:solidFill>
              <a:latin typeface="Times New Roman" pitchFamily="18" charset="0"/>
              <a:cs typeface="Times New Roman" pitchFamily="18" charset="0"/>
            </a:endParaRPr>
          </a:p>
        </p:txBody>
      </p:sp>
      <p:pic>
        <p:nvPicPr>
          <p:cNvPr id="6" name="Picture 5" descr="8 - Ferrari 599 GTB F1 (Photo: Ferrari)"/>
          <p:cNvPicPr/>
          <p:nvPr/>
        </p:nvPicPr>
        <p:blipFill>
          <a:blip r:embed="rId5" cstate="print"/>
          <a:srcRect/>
          <a:stretch>
            <a:fillRect/>
          </a:stretch>
        </p:blipFill>
        <p:spPr bwMode="auto">
          <a:xfrm>
            <a:off x="3505200" y="1447800"/>
            <a:ext cx="2819400" cy="1828800"/>
          </a:xfrm>
          <a:prstGeom prst="rect">
            <a:avLst/>
          </a:prstGeom>
          <a:noFill/>
          <a:ln w="9525">
            <a:noFill/>
            <a:miter lim="800000"/>
            <a:headEnd/>
            <a:tailEnd/>
          </a:ln>
        </p:spPr>
      </p:pic>
      <p:sp>
        <p:nvSpPr>
          <p:cNvPr id="7" name="Rectangle 6"/>
          <p:cNvSpPr/>
          <p:nvPr/>
        </p:nvSpPr>
        <p:spPr>
          <a:xfrm>
            <a:off x="3429000" y="3276600"/>
            <a:ext cx="2656496" cy="400110"/>
          </a:xfrm>
          <a:prstGeom prst="rect">
            <a:avLst/>
          </a:prstGeom>
        </p:spPr>
        <p:txBody>
          <a:bodyPr wrap="none">
            <a:spAutoFit/>
          </a:bodyPr>
          <a:lstStyle/>
          <a:p>
            <a:pPr algn="ctr"/>
            <a:r>
              <a:rPr lang="en-CA" sz="2000" b="1" dirty="0" smtClean="0">
                <a:solidFill>
                  <a:srgbClr val="0070C0"/>
                </a:solidFill>
                <a:latin typeface="Times New Roman" pitchFamily="18" charset="0"/>
                <a:cs typeface="Times New Roman" pitchFamily="18" charset="0"/>
              </a:rPr>
              <a:t>    Ferrari 599 GTB F1</a:t>
            </a:r>
            <a:endParaRPr lang="en-US" sz="2000" dirty="0">
              <a:solidFill>
                <a:srgbClr val="0070C0"/>
              </a:solidFill>
              <a:latin typeface="Times New Roman" pitchFamily="18" charset="0"/>
              <a:cs typeface="Times New Roman" pitchFamily="18" charset="0"/>
            </a:endParaRPr>
          </a:p>
        </p:txBody>
      </p:sp>
      <p:pic>
        <p:nvPicPr>
          <p:cNvPr id="8" name="Picture 7" descr="3 - Bentley Azure (Photo: Bentley)"/>
          <p:cNvPicPr/>
          <p:nvPr/>
        </p:nvPicPr>
        <p:blipFill>
          <a:blip r:embed="rId6" cstate="print"/>
          <a:srcRect/>
          <a:stretch>
            <a:fillRect/>
          </a:stretch>
        </p:blipFill>
        <p:spPr bwMode="auto">
          <a:xfrm>
            <a:off x="6324600" y="1447800"/>
            <a:ext cx="2819400" cy="1828800"/>
          </a:xfrm>
          <a:prstGeom prst="rect">
            <a:avLst/>
          </a:prstGeom>
          <a:noFill/>
          <a:ln w="9525">
            <a:noFill/>
            <a:miter lim="800000"/>
            <a:headEnd/>
            <a:tailEnd/>
          </a:ln>
        </p:spPr>
      </p:pic>
      <p:sp>
        <p:nvSpPr>
          <p:cNvPr id="9" name="Rectangle 8"/>
          <p:cNvSpPr/>
          <p:nvPr/>
        </p:nvSpPr>
        <p:spPr>
          <a:xfrm>
            <a:off x="6781800" y="3276600"/>
            <a:ext cx="1725601" cy="400110"/>
          </a:xfrm>
          <a:prstGeom prst="rect">
            <a:avLst/>
          </a:prstGeom>
        </p:spPr>
        <p:txBody>
          <a:bodyPr wrap="none">
            <a:spAutoFit/>
          </a:bodyPr>
          <a:lstStyle/>
          <a:p>
            <a:pPr algn="ctr"/>
            <a:r>
              <a:rPr lang="en-CA" sz="2000" b="1" dirty="0" smtClean="0">
                <a:solidFill>
                  <a:srgbClr val="0070C0"/>
                </a:solidFill>
                <a:latin typeface="Times New Roman" pitchFamily="18" charset="0"/>
                <a:cs typeface="Times New Roman" pitchFamily="18" charset="0"/>
              </a:rPr>
              <a:t>Bentley Azure</a:t>
            </a:r>
            <a:endParaRPr lang="en-US" sz="2000" dirty="0">
              <a:solidFill>
                <a:srgbClr val="0070C0"/>
              </a:solidFill>
              <a:latin typeface="Times New Roman" pitchFamily="18" charset="0"/>
              <a:cs typeface="Times New Roman" pitchFamily="18" charset="0"/>
            </a:endParaRPr>
          </a:p>
        </p:txBody>
      </p:sp>
      <p:pic>
        <p:nvPicPr>
          <p:cNvPr id="10" name="Picture 9" descr="1 - Bugatti Veyron (Photo: Bugatti)"/>
          <p:cNvPicPr/>
          <p:nvPr/>
        </p:nvPicPr>
        <p:blipFill>
          <a:blip r:embed="rId7" cstate="print"/>
          <a:srcRect/>
          <a:stretch>
            <a:fillRect/>
          </a:stretch>
        </p:blipFill>
        <p:spPr bwMode="auto">
          <a:xfrm>
            <a:off x="381000" y="4038600"/>
            <a:ext cx="3048000" cy="1828800"/>
          </a:xfrm>
          <a:prstGeom prst="rect">
            <a:avLst/>
          </a:prstGeom>
          <a:noFill/>
          <a:ln w="9525">
            <a:noFill/>
            <a:miter lim="800000"/>
            <a:headEnd/>
            <a:tailEnd/>
          </a:ln>
        </p:spPr>
      </p:pic>
      <p:sp>
        <p:nvSpPr>
          <p:cNvPr id="2049" name="Rectangle 1"/>
          <p:cNvSpPr>
            <a:spLocks noChangeArrowheads="1"/>
          </p:cNvSpPr>
          <p:nvPr/>
        </p:nvSpPr>
        <p:spPr bwMode="auto">
          <a:xfrm>
            <a:off x="0" y="0"/>
            <a:ext cx="45719"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CA" sz="1800" b="0" i="0" u="none" strike="noStrike" cap="none" normalizeH="0" baseline="0" dirty="0" smtClean="0">
              <a:ln>
                <a:noFill/>
              </a:ln>
              <a:solidFill>
                <a:schemeClr val="tx1"/>
              </a:solidFill>
              <a:effectLst/>
              <a:latin typeface="Arial" pitchFamily="34" charset="0"/>
            </a:endParaRPr>
          </a:p>
        </p:txBody>
      </p:sp>
      <p:sp>
        <p:nvSpPr>
          <p:cNvPr id="2050" name="Rectangle 2"/>
          <p:cNvSpPr>
            <a:spLocks noChangeArrowheads="1"/>
          </p:cNvSpPr>
          <p:nvPr/>
        </p:nvSpPr>
        <p:spPr bwMode="auto">
          <a:xfrm>
            <a:off x="228600" y="0"/>
            <a:ext cx="8382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CA" sz="1800" b="0" i="0" u="none" strike="noStrike" cap="none" normalizeH="0" baseline="0" dirty="0" smtClean="0">
              <a:ln>
                <a:noFill/>
              </a:ln>
              <a:solidFill>
                <a:schemeClr val="tx1"/>
              </a:solidFill>
              <a:effectLst/>
              <a:latin typeface="Arial" pitchFamily="34" charset="0"/>
            </a:endParaRPr>
          </a:p>
        </p:txBody>
      </p:sp>
      <p:sp>
        <p:nvSpPr>
          <p:cNvPr id="2051" name="Rectangle 3"/>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CA" sz="1800" b="0" i="0" u="none" strike="noStrike" cap="none" normalizeH="0" baseline="0" dirty="0" smtClean="0">
              <a:ln>
                <a:noFill/>
              </a:ln>
              <a:solidFill>
                <a:schemeClr val="tx1"/>
              </a:solidFill>
              <a:effectLst/>
              <a:latin typeface="Arial" pitchFamily="34" charset="0"/>
            </a:endParaRPr>
          </a:p>
        </p:txBody>
      </p:sp>
      <p:sp>
        <p:nvSpPr>
          <p:cNvPr id="14" name="Rectangle 13"/>
          <p:cNvSpPr/>
          <p:nvPr/>
        </p:nvSpPr>
        <p:spPr>
          <a:xfrm>
            <a:off x="457200" y="5791200"/>
            <a:ext cx="1839863" cy="400110"/>
          </a:xfrm>
          <a:prstGeom prst="rect">
            <a:avLst/>
          </a:prstGeom>
        </p:spPr>
        <p:txBody>
          <a:bodyPr wrap="none">
            <a:spAutoFit/>
          </a:bodyPr>
          <a:lstStyle/>
          <a:p>
            <a:r>
              <a:rPr lang="en-CA" sz="2000" b="1" dirty="0" smtClean="0">
                <a:solidFill>
                  <a:schemeClr val="bg1"/>
                </a:solidFill>
                <a:latin typeface="Times New Roman" pitchFamily="18" charset="0"/>
                <a:cs typeface="Times New Roman" pitchFamily="18" charset="0"/>
              </a:rPr>
              <a:t>Bugatti Veyron</a:t>
            </a:r>
            <a:endParaRPr lang="en-US" sz="2000" dirty="0">
              <a:solidFill>
                <a:schemeClr val="bg1"/>
              </a:solidFill>
              <a:latin typeface="Times New Roman" pitchFamily="18" charset="0"/>
              <a:cs typeface="Times New Roman" pitchFamily="18" charset="0"/>
            </a:endParaRPr>
          </a:p>
        </p:txBody>
      </p:sp>
      <p:pic>
        <p:nvPicPr>
          <p:cNvPr id="15" name="Picture 14" descr="2 - Lamborghini Murciélago (Photo: Lamborghini)"/>
          <p:cNvPicPr/>
          <p:nvPr/>
        </p:nvPicPr>
        <p:blipFill>
          <a:blip r:embed="rId8" cstate="print"/>
          <a:srcRect/>
          <a:stretch>
            <a:fillRect/>
          </a:stretch>
        </p:blipFill>
        <p:spPr bwMode="auto">
          <a:xfrm>
            <a:off x="3429000" y="4038600"/>
            <a:ext cx="2895600" cy="1828800"/>
          </a:xfrm>
          <a:prstGeom prst="rect">
            <a:avLst/>
          </a:prstGeom>
          <a:noFill/>
          <a:ln w="9525">
            <a:noFill/>
            <a:miter lim="800000"/>
            <a:headEnd/>
            <a:tailEnd/>
          </a:ln>
        </p:spPr>
      </p:pic>
      <p:sp>
        <p:nvSpPr>
          <p:cNvPr id="16" name="Rectangle 15"/>
          <p:cNvSpPr/>
          <p:nvPr/>
        </p:nvSpPr>
        <p:spPr>
          <a:xfrm>
            <a:off x="3124200" y="5867400"/>
            <a:ext cx="2948436" cy="707886"/>
          </a:xfrm>
          <a:prstGeom prst="rect">
            <a:avLst/>
          </a:prstGeom>
        </p:spPr>
        <p:txBody>
          <a:bodyPr wrap="square">
            <a:spAutoFit/>
          </a:bodyPr>
          <a:lstStyle/>
          <a:p>
            <a:pPr algn="ctr"/>
            <a:r>
              <a:rPr lang="en-CA" sz="2000" b="1" dirty="0" smtClean="0">
                <a:latin typeface="Times New Roman" pitchFamily="18" charset="0"/>
                <a:cs typeface="Times New Roman" pitchFamily="18" charset="0"/>
              </a:rPr>
              <a:t>  </a:t>
            </a:r>
            <a:r>
              <a:rPr lang="en-CA" sz="2000" b="1" dirty="0" smtClean="0">
                <a:solidFill>
                  <a:schemeClr val="bg1"/>
                </a:solidFill>
                <a:latin typeface="Times New Roman" pitchFamily="18" charset="0"/>
                <a:cs typeface="Times New Roman" pitchFamily="18" charset="0"/>
              </a:rPr>
              <a:t>Lamborghini Murciélago</a:t>
            </a:r>
            <a:endParaRPr lang="en-US" sz="2000" dirty="0">
              <a:solidFill>
                <a:schemeClr val="bg1"/>
              </a:solidFill>
              <a:latin typeface="Times New Roman" pitchFamily="18" charset="0"/>
              <a:cs typeface="Times New Roman" pitchFamily="18" charset="0"/>
            </a:endParaRPr>
          </a:p>
        </p:txBody>
      </p:sp>
      <p:pic>
        <p:nvPicPr>
          <p:cNvPr id="17" name="Picture 16" descr="5 - Mercedes-Benz ML63 AMG (Photo: Mercedes-Benz)"/>
          <p:cNvPicPr/>
          <p:nvPr/>
        </p:nvPicPr>
        <p:blipFill>
          <a:blip r:embed="rId9" cstate="print"/>
          <a:srcRect/>
          <a:stretch>
            <a:fillRect/>
          </a:stretch>
        </p:blipFill>
        <p:spPr bwMode="auto">
          <a:xfrm>
            <a:off x="6248400" y="4038600"/>
            <a:ext cx="2895600" cy="1828800"/>
          </a:xfrm>
          <a:prstGeom prst="rect">
            <a:avLst/>
          </a:prstGeom>
          <a:noFill/>
          <a:ln w="9525">
            <a:noFill/>
            <a:miter lim="800000"/>
            <a:headEnd/>
            <a:tailEnd/>
          </a:ln>
        </p:spPr>
      </p:pic>
      <p:sp>
        <p:nvSpPr>
          <p:cNvPr id="18" name="Rectangle 17"/>
          <p:cNvSpPr/>
          <p:nvPr/>
        </p:nvSpPr>
        <p:spPr>
          <a:xfrm>
            <a:off x="6180625" y="5867400"/>
            <a:ext cx="2963375" cy="369332"/>
          </a:xfrm>
          <a:prstGeom prst="rect">
            <a:avLst/>
          </a:prstGeom>
        </p:spPr>
        <p:txBody>
          <a:bodyPr wrap="none">
            <a:spAutoFit/>
          </a:bodyPr>
          <a:lstStyle/>
          <a:p>
            <a:pPr algn="ctr"/>
            <a:r>
              <a:rPr lang="en-CA" b="1" dirty="0" smtClean="0">
                <a:solidFill>
                  <a:schemeClr val="bg1"/>
                </a:solidFill>
                <a:latin typeface="Times New Roman" pitchFamily="18" charset="0"/>
                <a:cs typeface="Times New Roman" pitchFamily="18" charset="0"/>
              </a:rPr>
              <a:t>Mercedes-Benz ML63 AMG</a:t>
            </a:r>
            <a:endParaRPr lang="en-US" dirty="0">
              <a:solidFill>
                <a:schemeClr val="bg1"/>
              </a:solidFill>
              <a:latin typeface="Times New Roman" pitchFamily="18" charset="0"/>
              <a:cs typeface="Times New Roman" pitchFamily="18" charset="0"/>
            </a:endParaRPr>
          </a:p>
        </p:txBody>
      </p:sp>
    </p:spTree>
  </p:cSld>
  <p:clrMapOvr>
    <a:masterClrMapping/>
  </p:clrMapOvr>
  <p:transition spd="slow">
    <p:newsflash/>
    <p:sndAc>
      <p:stSnd>
        <p:snd r:embed="rId3" name="bomb.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5448"/>
            <a:ext cx="8839200" cy="1252728"/>
          </a:xfrm>
        </p:spPr>
        <p:style>
          <a:lnRef idx="3">
            <a:schemeClr val="lt1"/>
          </a:lnRef>
          <a:fillRef idx="1">
            <a:schemeClr val="accent2"/>
          </a:fillRef>
          <a:effectRef idx="1">
            <a:schemeClr val="accent2"/>
          </a:effectRef>
          <a:fontRef idx="minor">
            <a:schemeClr val="lt1"/>
          </a:fontRef>
        </p:style>
        <p:txBody>
          <a:bodyPr>
            <a:normAutofit/>
          </a:bodyPr>
          <a:lstStyle/>
          <a:p>
            <a:pPr algn="ctr"/>
            <a:r>
              <a:rPr lang="en-US" sz="3700" dirty="0" smtClean="0">
                <a:latin typeface="Ravie" pitchFamily="82" charset="0"/>
                <a:cs typeface="Times New Roman" pitchFamily="18" charset="0"/>
              </a:rPr>
              <a:t>MORE MOST POLLUTED CARS OF 2010</a:t>
            </a:r>
            <a:endParaRPr lang="en-US" sz="3700" dirty="0">
              <a:latin typeface="Ravie" pitchFamily="82" charset="0"/>
              <a:cs typeface="Times New Roman" pitchFamily="18" charset="0"/>
            </a:endParaRPr>
          </a:p>
        </p:txBody>
      </p:sp>
      <p:pic>
        <p:nvPicPr>
          <p:cNvPr id="4" name="Content Placeholder 3" descr="4 - Ferrari 612 Scaglietti (Photo: Ferrari)"/>
          <p:cNvPicPr>
            <a:picLocks noGrp="1"/>
          </p:cNvPicPr>
          <p:nvPr>
            <p:ph idx="1"/>
          </p:nvPr>
        </p:nvPicPr>
        <p:blipFill>
          <a:blip r:embed="rId4" cstate="print"/>
          <a:srcRect/>
          <a:stretch>
            <a:fillRect/>
          </a:stretch>
        </p:blipFill>
        <p:spPr bwMode="auto">
          <a:xfrm>
            <a:off x="304800" y="1371600"/>
            <a:ext cx="4495800" cy="2514600"/>
          </a:xfrm>
          <a:prstGeom prst="rect">
            <a:avLst/>
          </a:prstGeom>
          <a:noFill/>
          <a:ln w="9525">
            <a:noFill/>
            <a:miter lim="800000"/>
            <a:headEnd/>
            <a:tailEnd/>
          </a:ln>
        </p:spPr>
      </p:pic>
      <p:sp>
        <p:nvSpPr>
          <p:cNvPr id="5" name="Rectangle 4"/>
          <p:cNvSpPr/>
          <p:nvPr/>
        </p:nvSpPr>
        <p:spPr>
          <a:xfrm>
            <a:off x="381000" y="3886200"/>
            <a:ext cx="2400016" cy="384721"/>
          </a:xfrm>
          <a:prstGeom prst="rect">
            <a:avLst/>
          </a:prstGeom>
        </p:spPr>
        <p:txBody>
          <a:bodyPr wrap="none">
            <a:spAutoFit/>
          </a:bodyPr>
          <a:lstStyle/>
          <a:p>
            <a:r>
              <a:rPr lang="en-CA" sz="1900" b="1" dirty="0" smtClean="0">
                <a:solidFill>
                  <a:srgbClr val="FF0000"/>
                </a:solidFill>
                <a:latin typeface="Times New Roman" pitchFamily="18" charset="0"/>
                <a:cs typeface="Times New Roman" pitchFamily="18" charset="0"/>
              </a:rPr>
              <a:t>Ferrari 612 Scaglietti</a:t>
            </a:r>
            <a:endParaRPr lang="en-US" sz="1900" dirty="0">
              <a:solidFill>
                <a:srgbClr val="FF0000"/>
              </a:solidFill>
              <a:latin typeface="Times New Roman" pitchFamily="18" charset="0"/>
              <a:cs typeface="Times New Roman" pitchFamily="18" charset="0"/>
            </a:endParaRPr>
          </a:p>
        </p:txBody>
      </p:sp>
      <p:pic>
        <p:nvPicPr>
          <p:cNvPr id="6" name="Picture 5" descr="6 - Maybach 57/62 S (Photo: Maybach)"/>
          <p:cNvPicPr/>
          <p:nvPr/>
        </p:nvPicPr>
        <p:blipFill>
          <a:blip r:embed="rId5" cstate="print"/>
          <a:srcRect/>
          <a:stretch>
            <a:fillRect/>
          </a:stretch>
        </p:blipFill>
        <p:spPr bwMode="auto">
          <a:xfrm>
            <a:off x="4800600" y="1371600"/>
            <a:ext cx="4343400" cy="2514600"/>
          </a:xfrm>
          <a:prstGeom prst="rect">
            <a:avLst/>
          </a:prstGeom>
          <a:noFill/>
          <a:ln w="9525">
            <a:noFill/>
            <a:miter lim="800000"/>
            <a:headEnd/>
            <a:tailEnd/>
          </a:ln>
        </p:spPr>
      </p:pic>
      <p:sp>
        <p:nvSpPr>
          <p:cNvPr id="7" name="Rectangle 6"/>
          <p:cNvSpPr/>
          <p:nvPr/>
        </p:nvSpPr>
        <p:spPr>
          <a:xfrm>
            <a:off x="6934200" y="3886200"/>
            <a:ext cx="2064989" cy="400110"/>
          </a:xfrm>
          <a:prstGeom prst="rect">
            <a:avLst/>
          </a:prstGeom>
        </p:spPr>
        <p:txBody>
          <a:bodyPr wrap="none">
            <a:spAutoFit/>
          </a:bodyPr>
          <a:lstStyle/>
          <a:p>
            <a:r>
              <a:rPr lang="en-CA" sz="2000" b="1" dirty="0" smtClean="0">
                <a:solidFill>
                  <a:srgbClr val="FF0000"/>
                </a:solidFill>
                <a:latin typeface="Times New Roman" pitchFamily="18" charset="0"/>
                <a:cs typeface="Times New Roman" pitchFamily="18" charset="0"/>
              </a:rPr>
              <a:t>Maybach 57/62 S</a:t>
            </a:r>
            <a:endParaRPr lang="en-US" sz="2000" dirty="0">
              <a:solidFill>
                <a:srgbClr val="FF0000"/>
              </a:solidFill>
              <a:latin typeface="Times New Roman" pitchFamily="18" charset="0"/>
              <a:cs typeface="Times New Roman" pitchFamily="18" charset="0"/>
            </a:endParaRPr>
          </a:p>
        </p:txBody>
      </p:sp>
      <p:pic>
        <p:nvPicPr>
          <p:cNvPr id="8" name="Picture 7" descr="7 - Maybach 57/62 (Photo: Maybach)"/>
          <p:cNvPicPr/>
          <p:nvPr/>
        </p:nvPicPr>
        <p:blipFill>
          <a:blip r:embed="rId6" cstate="print"/>
          <a:srcRect/>
          <a:stretch>
            <a:fillRect/>
          </a:stretch>
        </p:blipFill>
        <p:spPr bwMode="auto">
          <a:xfrm>
            <a:off x="2819400" y="3886200"/>
            <a:ext cx="4191000" cy="2362200"/>
          </a:xfrm>
          <a:prstGeom prst="rect">
            <a:avLst/>
          </a:prstGeom>
          <a:noFill/>
          <a:ln w="9525">
            <a:noFill/>
            <a:miter lim="800000"/>
            <a:headEnd/>
            <a:tailEnd/>
          </a:ln>
        </p:spPr>
      </p:pic>
      <p:sp>
        <p:nvSpPr>
          <p:cNvPr id="9" name="Rectangle 8"/>
          <p:cNvSpPr/>
          <p:nvPr/>
        </p:nvSpPr>
        <p:spPr>
          <a:xfrm>
            <a:off x="3657600" y="6248400"/>
            <a:ext cx="2193229" cy="461665"/>
          </a:xfrm>
          <a:prstGeom prst="rect">
            <a:avLst/>
          </a:prstGeom>
        </p:spPr>
        <p:txBody>
          <a:bodyPr wrap="none">
            <a:spAutoFit/>
          </a:bodyPr>
          <a:lstStyle/>
          <a:p>
            <a:pPr algn="ctr"/>
            <a:r>
              <a:rPr lang="en-CA" sz="2400" b="1" dirty="0" smtClean="0">
                <a:latin typeface="Times New Roman" pitchFamily="18" charset="0"/>
                <a:cs typeface="Times New Roman" pitchFamily="18" charset="0"/>
              </a:rPr>
              <a:t>Maybach 57/62</a:t>
            </a:r>
            <a:endParaRPr lang="en-US" sz="2400" dirty="0">
              <a:latin typeface="Times New Roman" pitchFamily="18" charset="0"/>
              <a:cs typeface="Times New Roman" pitchFamily="18" charset="0"/>
            </a:endParaRPr>
          </a:p>
        </p:txBody>
      </p:sp>
    </p:spTree>
  </p:cSld>
  <p:clrMapOvr>
    <a:masterClrMapping/>
  </p:clrMapOvr>
  <p:transition spd="slow">
    <p:blinds dir="vert"/>
    <p:sndAc>
      <p:stSnd>
        <p:snd r:embed="rId3" name="bomb.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Custom 10">
      <a:dk1>
        <a:sysClr val="windowText" lastClr="000000"/>
      </a:dk1>
      <a:lt1>
        <a:srgbClr val="000000"/>
      </a:lt1>
      <a:dk2>
        <a:srgbClr val="009900"/>
      </a:dk2>
      <a:lt2>
        <a:srgbClr val="009900"/>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9">
    <a:dk1>
      <a:sysClr val="windowText" lastClr="000000"/>
    </a:dk1>
    <a:lt1>
      <a:srgbClr val="000000"/>
    </a:lt1>
    <a:dk2>
      <a:srgbClr val="0066FF"/>
    </a:dk2>
    <a:lt2>
      <a:srgbClr val="0066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10.xml><?xml version="1.0" encoding="utf-8"?>
<a:themeOverride xmlns:a="http://schemas.openxmlformats.org/drawingml/2006/main">
  <a:clrScheme name="Custom 7">
    <a:dk1>
      <a:sysClr val="windowText" lastClr="000000"/>
    </a:dk1>
    <a:lt1>
      <a:srgbClr val="000000"/>
    </a:lt1>
    <a:dk2>
      <a:srgbClr val="66FF66"/>
    </a:dk2>
    <a:lt2>
      <a:srgbClr val="66FF66"/>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2.xml><?xml version="1.0" encoding="utf-8"?>
<a:themeOverride xmlns:a="http://schemas.openxmlformats.org/drawingml/2006/main">
  <a:clrScheme name="Custom 2">
    <a:dk1>
      <a:srgbClr val="000000"/>
    </a:dk1>
    <a:lt1>
      <a:srgbClr val="000000"/>
    </a:lt1>
    <a:dk2>
      <a:srgbClr val="FF0000"/>
    </a:dk2>
    <a:lt2>
      <a:srgbClr val="FF0000"/>
    </a:lt2>
    <a:accent1>
      <a:srgbClr val="4F81BD"/>
    </a:accent1>
    <a:accent2>
      <a:srgbClr val="FF0000"/>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Custom 3">
    <a:dk1>
      <a:srgbClr val="000000"/>
    </a:dk1>
    <a:lt1>
      <a:srgbClr val="000000"/>
    </a:lt1>
    <a:dk2>
      <a:srgbClr val="00B050"/>
    </a:dk2>
    <a:lt2>
      <a:srgbClr val="00B050"/>
    </a:lt2>
    <a:accent1>
      <a:srgbClr val="4F81BD"/>
    </a:accent1>
    <a:accent2>
      <a:srgbClr val="FF0000"/>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Custom 12">
    <a:dk1>
      <a:sysClr val="windowText" lastClr="000000"/>
    </a:dk1>
    <a:lt1>
      <a:srgbClr val="000000"/>
    </a:lt1>
    <a:dk2>
      <a:srgbClr val="FFFF00"/>
    </a:dk2>
    <a:lt2>
      <a:srgbClr val="FFFF00"/>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5.xml><?xml version="1.0" encoding="utf-8"?>
<a:themeOverride xmlns:a="http://schemas.openxmlformats.org/drawingml/2006/main">
  <a:clrScheme name="Custom 4">
    <a:dk1>
      <a:srgbClr val="000000"/>
    </a:dk1>
    <a:lt1>
      <a:srgbClr val="000000"/>
    </a:lt1>
    <a:dk2>
      <a:srgbClr val="DA903E"/>
    </a:dk2>
    <a:lt2>
      <a:srgbClr val="DA903E"/>
    </a:lt2>
    <a:accent1>
      <a:srgbClr val="4F81BD"/>
    </a:accent1>
    <a:accent2>
      <a:srgbClr val="FF0000"/>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Custom 5">
    <a:dk1>
      <a:srgbClr val="000000"/>
    </a:dk1>
    <a:lt1>
      <a:srgbClr val="000000"/>
    </a:lt1>
    <a:dk2>
      <a:srgbClr val="990099"/>
    </a:dk2>
    <a:lt2>
      <a:srgbClr val="990099"/>
    </a:lt2>
    <a:accent1>
      <a:srgbClr val="4F81BD"/>
    </a:accent1>
    <a:accent2>
      <a:srgbClr val="FF0000"/>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Custom 6">
    <a:dk1>
      <a:sysClr val="windowText" lastClr="000000"/>
    </a:dk1>
    <a:lt1>
      <a:srgbClr val="000000"/>
    </a:lt1>
    <a:dk2>
      <a:srgbClr val="F0F01C"/>
    </a:dk2>
    <a:lt2>
      <a:srgbClr val="F0F01C"/>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ppt/theme/themeOverride8.xml><?xml version="1.0" encoding="utf-8"?>
<a:themeOverride xmlns:a="http://schemas.openxmlformats.org/drawingml/2006/main">
  <a:clrScheme name="Custom 1">
    <a:dk1>
      <a:sysClr val="windowText" lastClr="000000"/>
    </a:dk1>
    <a:lt1>
      <a:sysClr val="window" lastClr="FFFFFF"/>
    </a:lt1>
    <a:dk2>
      <a:srgbClr val="1F497D"/>
    </a:dk2>
    <a:lt2>
      <a:srgbClr val="EEECE1"/>
    </a:lt2>
    <a:accent1>
      <a:srgbClr val="4F81BD"/>
    </a:accent1>
    <a:accent2>
      <a:srgbClr val="FF0000"/>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Custom 2">
    <a:dk1>
      <a:srgbClr val="000000"/>
    </a:dk1>
    <a:lt1>
      <a:srgbClr val="000000"/>
    </a:lt1>
    <a:dk2>
      <a:srgbClr val="FF0000"/>
    </a:dk2>
    <a:lt2>
      <a:srgbClr val="FF0000"/>
    </a:lt2>
    <a:accent1>
      <a:srgbClr val="4F81BD"/>
    </a:accent1>
    <a:accent2>
      <a:srgbClr val="FF0000"/>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Metro</Template>
  <TotalTime>417</TotalTime>
  <Words>972</Words>
  <Application>Microsoft Office PowerPoint</Application>
  <PresentationFormat>On-screen Show (4:3)</PresentationFormat>
  <Paragraphs>51</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Metro</vt:lpstr>
      <vt:lpstr>The effects of car pollution</vt:lpstr>
      <vt:lpstr>  Graph Of Car Pollution</vt:lpstr>
      <vt:lpstr>The Effects of Car Pollution</vt:lpstr>
      <vt:lpstr>CAR POLLUTION STATISTICS</vt:lpstr>
      <vt:lpstr>        DIFFERENT  TYPES OF CAR                                          POLLUTION</vt:lpstr>
      <vt:lpstr>PREVENTION OF CAR                POLLUTION</vt:lpstr>
      <vt:lpstr>FACTS ABOUT CAR POLLUTION</vt:lpstr>
      <vt:lpstr>MOST POLLUTING CARS OF 2010</vt:lpstr>
      <vt:lpstr>MORE MOST POLLUTED CARS OF 2010</vt:lpstr>
      <vt:lpstr>BILBIOGRAPHY</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effects of car pollution</dc:title>
  <dc:creator>student</dc:creator>
  <cp:lastModifiedBy>student</cp:lastModifiedBy>
  <cp:revision>44</cp:revision>
  <dcterms:created xsi:type="dcterms:W3CDTF">2010-09-20T17:49:39Z</dcterms:created>
  <dcterms:modified xsi:type="dcterms:W3CDTF">2010-09-23T17:47:13Z</dcterms:modified>
</cp:coreProperties>
</file>